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3" r:id="rId7"/>
    <p:sldId id="264" r:id="rId8"/>
    <p:sldId id="278" r:id="rId9"/>
    <p:sldId id="265" r:id="rId10"/>
    <p:sldId id="279" r:id="rId11"/>
    <p:sldId id="266" r:id="rId12"/>
    <p:sldId id="267" r:id="rId13"/>
    <p:sldId id="280" r:id="rId14"/>
    <p:sldId id="268" r:id="rId15"/>
    <p:sldId id="281" r:id="rId16"/>
    <p:sldId id="270" r:id="rId17"/>
    <p:sldId id="282" r:id="rId18"/>
    <p:sldId id="271" r:id="rId19"/>
    <p:sldId id="272" r:id="rId20"/>
    <p:sldId id="283" r:id="rId21"/>
    <p:sldId id="284" r:id="rId22"/>
    <p:sldId id="274" r:id="rId23"/>
    <p:sldId id="275"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23839F-95C7-4725-8C37-100A890A7579}"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CC784661-8A3C-4D46-B07E-6AB2717E3BF0}">
      <dgm:prSet phldrT="[Text]"/>
      <dgm:spPr/>
      <dgm:t>
        <a:bodyPr/>
        <a:lstStyle/>
        <a:p>
          <a:r>
            <a:rPr lang="nb-NO" dirty="0" smtClean="0"/>
            <a:t>Karrieresystem</a:t>
          </a:r>
          <a:endParaRPr lang="en-US" dirty="0"/>
        </a:p>
      </dgm:t>
    </dgm:pt>
    <dgm:pt modelId="{E90E0C85-9906-4FBB-8E08-EC9FC0838677}" type="parTrans" cxnId="{11E20E8E-3693-4584-BF9F-9BAF6801F9AC}">
      <dgm:prSet/>
      <dgm:spPr/>
      <dgm:t>
        <a:bodyPr/>
        <a:lstStyle/>
        <a:p>
          <a:endParaRPr lang="en-US"/>
        </a:p>
      </dgm:t>
    </dgm:pt>
    <dgm:pt modelId="{17EE1EDE-523A-4FCB-BE78-01769555BC32}" type="sibTrans" cxnId="{11E20E8E-3693-4584-BF9F-9BAF6801F9AC}">
      <dgm:prSet/>
      <dgm:spPr/>
      <dgm:t>
        <a:bodyPr/>
        <a:lstStyle/>
        <a:p>
          <a:endParaRPr lang="en-US"/>
        </a:p>
      </dgm:t>
    </dgm:pt>
    <dgm:pt modelId="{B689737F-FE1A-4BAC-8C19-760BB9878C3F}">
      <dgm:prSet phldrT="[Text]"/>
      <dgm:spPr/>
      <dgm:t>
        <a:bodyPr/>
        <a:lstStyle/>
        <a:p>
          <a:r>
            <a:rPr lang="nb-NO" dirty="0" smtClean="0"/>
            <a:t>Nettverk</a:t>
          </a:r>
        </a:p>
        <a:p>
          <a:r>
            <a:rPr lang="nb-NO" dirty="0" smtClean="0"/>
            <a:t>Mentorer</a:t>
          </a:r>
          <a:endParaRPr lang="en-US" dirty="0"/>
        </a:p>
      </dgm:t>
    </dgm:pt>
    <dgm:pt modelId="{27F6AA5F-0684-428E-9969-E560FFEB7A44}" type="parTrans" cxnId="{B5115200-B8CC-421D-A13C-48A06A4E169A}">
      <dgm:prSet/>
      <dgm:spPr/>
      <dgm:t>
        <a:bodyPr/>
        <a:lstStyle/>
        <a:p>
          <a:endParaRPr lang="en-US"/>
        </a:p>
      </dgm:t>
    </dgm:pt>
    <dgm:pt modelId="{5A2AB7B2-C945-46BF-94F3-FDD567BDE39E}" type="sibTrans" cxnId="{B5115200-B8CC-421D-A13C-48A06A4E169A}">
      <dgm:prSet/>
      <dgm:spPr/>
      <dgm:t>
        <a:bodyPr/>
        <a:lstStyle/>
        <a:p>
          <a:endParaRPr lang="en-US"/>
        </a:p>
      </dgm:t>
    </dgm:pt>
    <dgm:pt modelId="{25322E47-5652-44C7-AC8B-65AEC213A8F1}">
      <dgm:prSet phldrT="[Text]"/>
      <dgm:spPr/>
      <dgm:t>
        <a:bodyPr/>
        <a:lstStyle/>
        <a:p>
          <a:r>
            <a:rPr lang="nb-NO" dirty="0" smtClean="0"/>
            <a:t>Fagkulturer</a:t>
          </a:r>
        </a:p>
        <a:p>
          <a:r>
            <a:rPr lang="nb-NO" dirty="0" smtClean="0"/>
            <a:t>Forskerrollen</a:t>
          </a:r>
          <a:endParaRPr lang="en-US" dirty="0"/>
        </a:p>
      </dgm:t>
    </dgm:pt>
    <dgm:pt modelId="{F9E280E2-5E51-43C8-9393-B97B7D1B9703}" type="parTrans" cxnId="{54F3D3B0-E1AC-40F2-BC47-0A86B5474756}">
      <dgm:prSet/>
      <dgm:spPr/>
      <dgm:t>
        <a:bodyPr/>
        <a:lstStyle/>
        <a:p>
          <a:endParaRPr lang="en-US"/>
        </a:p>
      </dgm:t>
    </dgm:pt>
    <dgm:pt modelId="{E63508A2-74B6-45C6-815F-A851FB47298B}" type="sibTrans" cxnId="{54F3D3B0-E1AC-40F2-BC47-0A86B5474756}">
      <dgm:prSet/>
      <dgm:spPr/>
      <dgm:t>
        <a:bodyPr/>
        <a:lstStyle/>
        <a:p>
          <a:endParaRPr lang="en-US"/>
        </a:p>
      </dgm:t>
    </dgm:pt>
    <dgm:pt modelId="{D032429D-001B-4ED0-8828-3F501837448E}">
      <dgm:prSet phldrT="[Text]"/>
      <dgm:spPr/>
      <dgm:t>
        <a:bodyPr/>
        <a:lstStyle/>
        <a:p>
          <a:r>
            <a:rPr lang="nb-NO" dirty="0" smtClean="0"/>
            <a:t>Familie</a:t>
          </a:r>
        </a:p>
        <a:p>
          <a:r>
            <a:rPr lang="nb-NO" dirty="0" smtClean="0"/>
            <a:t>Omsorgsarbeid</a:t>
          </a:r>
          <a:endParaRPr lang="en-US" dirty="0"/>
        </a:p>
      </dgm:t>
    </dgm:pt>
    <dgm:pt modelId="{D92F9439-7F36-40AA-BAF0-2174901B0B82}" type="parTrans" cxnId="{506553EC-A69D-4CF8-9773-699830F99473}">
      <dgm:prSet/>
      <dgm:spPr/>
      <dgm:t>
        <a:bodyPr/>
        <a:lstStyle/>
        <a:p>
          <a:endParaRPr lang="en-US"/>
        </a:p>
      </dgm:t>
    </dgm:pt>
    <dgm:pt modelId="{57F66C85-A860-465A-83C3-3529F7638360}" type="sibTrans" cxnId="{506553EC-A69D-4CF8-9773-699830F99473}">
      <dgm:prSet/>
      <dgm:spPr/>
      <dgm:t>
        <a:bodyPr/>
        <a:lstStyle/>
        <a:p>
          <a:endParaRPr lang="en-US"/>
        </a:p>
      </dgm:t>
    </dgm:pt>
    <dgm:pt modelId="{F1CCD2B9-F98C-4808-A35B-CA7F78E40AAB}">
      <dgm:prSet phldrT="[Text]"/>
      <dgm:spPr/>
      <dgm:t>
        <a:bodyPr/>
        <a:lstStyle/>
        <a:p>
          <a:r>
            <a:rPr lang="nb-NO" dirty="0" smtClean="0"/>
            <a:t>Ledelse</a:t>
          </a:r>
          <a:endParaRPr lang="en-US" dirty="0"/>
        </a:p>
      </dgm:t>
    </dgm:pt>
    <dgm:pt modelId="{DC9D09F1-BCDE-422B-87BF-1B33335D65EA}" type="parTrans" cxnId="{2D17FAAF-4651-4E74-BC49-A7A062F5F47A}">
      <dgm:prSet/>
      <dgm:spPr/>
      <dgm:t>
        <a:bodyPr/>
        <a:lstStyle/>
        <a:p>
          <a:endParaRPr lang="en-US"/>
        </a:p>
      </dgm:t>
    </dgm:pt>
    <dgm:pt modelId="{DFF5F5E9-6B2A-4CB0-A218-0A04C772435B}" type="sibTrans" cxnId="{2D17FAAF-4651-4E74-BC49-A7A062F5F47A}">
      <dgm:prSet/>
      <dgm:spPr/>
      <dgm:t>
        <a:bodyPr/>
        <a:lstStyle/>
        <a:p>
          <a:endParaRPr lang="en-US"/>
        </a:p>
      </dgm:t>
    </dgm:pt>
    <dgm:pt modelId="{0FA20708-9F4D-40D8-922E-4D54CA20A3B2}" type="pres">
      <dgm:prSet presAssocID="{4223839F-95C7-4725-8C37-100A890A7579}" presName="diagram" presStyleCnt="0">
        <dgm:presLayoutVars>
          <dgm:dir/>
          <dgm:resizeHandles val="exact"/>
        </dgm:presLayoutVars>
      </dgm:prSet>
      <dgm:spPr/>
      <dgm:t>
        <a:bodyPr/>
        <a:lstStyle/>
        <a:p>
          <a:endParaRPr lang="nb-NO"/>
        </a:p>
      </dgm:t>
    </dgm:pt>
    <dgm:pt modelId="{10572DDD-BCB2-40B2-88D7-4136CC677E83}" type="pres">
      <dgm:prSet presAssocID="{CC784661-8A3C-4D46-B07E-6AB2717E3BF0}" presName="node" presStyleLbl="node1" presStyleIdx="0" presStyleCnt="5">
        <dgm:presLayoutVars>
          <dgm:bulletEnabled val="1"/>
        </dgm:presLayoutVars>
      </dgm:prSet>
      <dgm:spPr/>
      <dgm:t>
        <a:bodyPr/>
        <a:lstStyle/>
        <a:p>
          <a:endParaRPr lang="nb-NO"/>
        </a:p>
      </dgm:t>
    </dgm:pt>
    <dgm:pt modelId="{953A3951-C2A3-42B4-A982-5D4371AB3F76}" type="pres">
      <dgm:prSet presAssocID="{17EE1EDE-523A-4FCB-BE78-01769555BC32}" presName="sibTrans" presStyleCnt="0"/>
      <dgm:spPr/>
    </dgm:pt>
    <dgm:pt modelId="{3995ACA0-EB4C-45DA-BFCA-90F6985D764E}" type="pres">
      <dgm:prSet presAssocID="{B689737F-FE1A-4BAC-8C19-760BB9878C3F}" presName="node" presStyleLbl="node1" presStyleIdx="1" presStyleCnt="5">
        <dgm:presLayoutVars>
          <dgm:bulletEnabled val="1"/>
        </dgm:presLayoutVars>
      </dgm:prSet>
      <dgm:spPr/>
      <dgm:t>
        <a:bodyPr/>
        <a:lstStyle/>
        <a:p>
          <a:endParaRPr lang="en-US"/>
        </a:p>
      </dgm:t>
    </dgm:pt>
    <dgm:pt modelId="{8E89EA0E-B2D7-4D73-BAE0-A67E2E148B08}" type="pres">
      <dgm:prSet presAssocID="{5A2AB7B2-C945-46BF-94F3-FDD567BDE39E}" presName="sibTrans" presStyleCnt="0"/>
      <dgm:spPr/>
    </dgm:pt>
    <dgm:pt modelId="{7CAADCB0-B214-4D8C-9CF3-45995C892D6B}" type="pres">
      <dgm:prSet presAssocID="{25322E47-5652-44C7-AC8B-65AEC213A8F1}" presName="node" presStyleLbl="node1" presStyleIdx="2" presStyleCnt="5">
        <dgm:presLayoutVars>
          <dgm:bulletEnabled val="1"/>
        </dgm:presLayoutVars>
      </dgm:prSet>
      <dgm:spPr/>
      <dgm:t>
        <a:bodyPr/>
        <a:lstStyle/>
        <a:p>
          <a:endParaRPr lang="nb-NO"/>
        </a:p>
      </dgm:t>
    </dgm:pt>
    <dgm:pt modelId="{B2F4CB7E-1A29-4BCA-A22F-CC6AA3FB35C3}" type="pres">
      <dgm:prSet presAssocID="{E63508A2-74B6-45C6-815F-A851FB47298B}" presName="sibTrans" presStyleCnt="0"/>
      <dgm:spPr/>
    </dgm:pt>
    <dgm:pt modelId="{49D29EB7-FDBB-4FFF-8546-BCDE0858A7F9}" type="pres">
      <dgm:prSet presAssocID="{D032429D-001B-4ED0-8828-3F501837448E}" presName="node" presStyleLbl="node1" presStyleIdx="3" presStyleCnt="5">
        <dgm:presLayoutVars>
          <dgm:bulletEnabled val="1"/>
        </dgm:presLayoutVars>
      </dgm:prSet>
      <dgm:spPr/>
      <dgm:t>
        <a:bodyPr/>
        <a:lstStyle/>
        <a:p>
          <a:endParaRPr lang="en-US"/>
        </a:p>
      </dgm:t>
    </dgm:pt>
    <dgm:pt modelId="{60CF2CB5-EAFE-4C69-ADF3-05DFCE321D9A}" type="pres">
      <dgm:prSet presAssocID="{57F66C85-A860-465A-83C3-3529F7638360}" presName="sibTrans" presStyleCnt="0"/>
      <dgm:spPr/>
    </dgm:pt>
    <dgm:pt modelId="{AD53AFC4-9487-4AE1-8ED7-41352E80F20E}" type="pres">
      <dgm:prSet presAssocID="{F1CCD2B9-F98C-4808-A35B-CA7F78E40AAB}" presName="node" presStyleLbl="node1" presStyleIdx="4" presStyleCnt="5">
        <dgm:presLayoutVars>
          <dgm:bulletEnabled val="1"/>
        </dgm:presLayoutVars>
      </dgm:prSet>
      <dgm:spPr/>
      <dgm:t>
        <a:bodyPr/>
        <a:lstStyle/>
        <a:p>
          <a:endParaRPr lang="nb-NO"/>
        </a:p>
      </dgm:t>
    </dgm:pt>
  </dgm:ptLst>
  <dgm:cxnLst>
    <dgm:cxn modelId="{77424969-31A5-408F-912D-DD1B3D925849}" type="presOf" srcId="{25322E47-5652-44C7-AC8B-65AEC213A8F1}" destId="{7CAADCB0-B214-4D8C-9CF3-45995C892D6B}" srcOrd="0" destOrd="0" presId="urn:microsoft.com/office/officeart/2005/8/layout/default"/>
    <dgm:cxn modelId="{B5115200-B8CC-421D-A13C-48A06A4E169A}" srcId="{4223839F-95C7-4725-8C37-100A890A7579}" destId="{B689737F-FE1A-4BAC-8C19-760BB9878C3F}" srcOrd="1" destOrd="0" parTransId="{27F6AA5F-0684-428E-9969-E560FFEB7A44}" sibTransId="{5A2AB7B2-C945-46BF-94F3-FDD567BDE39E}"/>
    <dgm:cxn modelId="{506553EC-A69D-4CF8-9773-699830F99473}" srcId="{4223839F-95C7-4725-8C37-100A890A7579}" destId="{D032429D-001B-4ED0-8828-3F501837448E}" srcOrd="3" destOrd="0" parTransId="{D92F9439-7F36-40AA-BAF0-2174901B0B82}" sibTransId="{57F66C85-A860-465A-83C3-3529F7638360}"/>
    <dgm:cxn modelId="{2D17FAAF-4651-4E74-BC49-A7A062F5F47A}" srcId="{4223839F-95C7-4725-8C37-100A890A7579}" destId="{F1CCD2B9-F98C-4808-A35B-CA7F78E40AAB}" srcOrd="4" destOrd="0" parTransId="{DC9D09F1-BCDE-422B-87BF-1B33335D65EA}" sibTransId="{DFF5F5E9-6B2A-4CB0-A218-0A04C772435B}"/>
    <dgm:cxn modelId="{CA88ADB4-62F1-4181-B23F-29542A045335}" type="presOf" srcId="{B689737F-FE1A-4BAC-8C19-760BB9878C3F}" destId="{3995ACA0-EB4C-45DA-BFCA-90F6985D764E}" srcOrd="0" destOrd="0" presId="urn:microsoft.com/office/officeart/2005/8/layout/default"/>
    <dgm:cxn modelId="{54F3D3B0-E1AC-40F2-BC47-0A86B5474756}" srcId="{4223839F-95C7-4725-8C37-100A890A7579}" destId="{25322E47-5652-44C7-AC8B-65AEC213A8F1}" srcOrd="2" destOrd="0" parTransId="{F9E280E2-5E51-43C8-9393-B97B7D1B9703}" sibTransId="{E63508A2-74B6-45C6-815F-A851FB47298B}"/>
    <dgm:cxn modelId="{3E237FBF-6B4D-4083-B02A-E7FA00E82950}" type="presOf" srcId="{CC784661-8A3C-4D46-B07E-6AB2717E3BF0}" destId="{10572DDD-BCB2-40B2-88D7-4136CC677E83}" srcOrd="0" destOrd="0" presId="urn:microsoft.com/office/officeart/2005/8/layout/default"/>
    <dgm:cxn modelId="{464FE59A-442E-4F4F-B6D2-58609570E5CE}" type="presOf" srcId="{F1CCD2B9-F98C-4808-A35B-CA7F78E40AAB}" destId="{AD53AFC4-9487-4AE1-8ED7-41352E80F20E}" srcOrd="0" destOrd="0" presId="urn:microsoft.com/office/officeart/2005/8/layout/default"/>
    <dgm:cxn modelId="{521AF573-C1FC-49BD-B38E-6E54D5024258}" type="presOf" srcId="{D032429D-001B-4ED0-8828-3F501837448E}" destId="{49D29EB7-FDBB-4FFF-8546-BCDE0858A7F9}" srcOrd="0" destOrd="0" presId="urn:microsoft.com/office/officeart/2005/8/layout/default"/>
    <dgm:cxn modelId="{11E20E8E-3693-4584-BF9F-9BAF6801F9AC}" srcId="{4223839F-95C7-4725-8C37-100A890A7579}" destId="{CC784661-8A3C-4D46-B07E-6AB2717E3BF0}" srcOrd="0" destOrd="0" parTransId="{E90E0C85-9906-4FBB-8E08-EC9FC0838677}" sibTransId="{17EE1EDE-523A-4FCB-BE78-01769555BC32}"/>
    <dgm:cxn modelId="{9FA372F3-42FB-490A-A0FC-AE416074C92A}" type="presOf" srcId="{4223839F-95C7-4725-8C37-100A890A7579}" destId="{0FA20708-9F4D-40D8-922E-4D54CA20A3B2}" srcOrd="0" destOrd="0" presId="urn:microsoft.com/office/officeart/2005/8/layout/default"/>
    <dgm:cxn modelId="{F2B4293F-C85D-43C5-90D8-8F337956040D}" type="presParOf" srcId="{0FA20708-9F4D-40D8-922E-4D54CA20A3B2}" destId="{10572DDD-BCB2-40B2-88D7-4136CC677E83}" srcOrd="0" destOrd="0" presId="urn:microsoft.com/office/officeart/2005/8/layout/default"/>
    <dgm:cxn modelId="{BE658AF9-D9EA-4621-A097-C6967846AB2B}" type="presParOf" srcId="{0FA20708-9F4D-40D8-922E-4D54CA20A3B2}" destId="{953A3951-C2A3-42B4-A982-5D4371AB3F76}" srcOrd="1" destOrd="0" presId="urn:microsoft.com/office/officeart/2005/8/layout/default"/>
    <dgm:cxn modelId="{254BD383-8EE8-4291-A341-4FF42E5C5E99}" type="presParOf" srcId="{0FA20708-9F4D-40D8-922E-4D54CA20A3B2}" destId="{3995ACA0-EB4C-45DA-BFCA-90F6985D764E}" srcOrd="2" destOrd="0" presId="urn:microsoft.com/office/officeart/2005/8/layout/default"/>
    <dgm:cxn modelId="{24E98B7F-CBD1-4F32-968B-F78FADA409A7}" type="presParOf" srcId="{0FA20708-9F4D-40D8-922E-4D54CA20A3B2}" destId="{8E89EA0E-B2D7-4D73-BAE0-A67E2E148B08}" srcOrd="3" destOrd="0" presId="urn:microsoft.com/office/officeart/2005/8/layout/default"/>
    <dgm:cxn modelId="{B1878413-49E1-4B1B-8C35-91E956678F84}" type="presParOf" srcId="{0FA20708-9F4D-40D8-922E-4D54CA20A3B2}" destId="{7CAADCB0-B214-4D8C-9CF3-45995C892D6B}" srcOrd="4" destOrd="0" presId="urn:microsoft.com/office/officeart/2005/8/layout/default"/>
    <dgm:cxn modelId="{1C408E9A-FD13-4AB4-8904-65E22FBC7DAB}" type="presParOf" srcId="{0FA20708-9F4D-40D8-922E-4D54CA20A3B2}" destId="{B2F4CB7E-1A29-4BCA-A22F-CC6AA3FB35C3}" srcOrd="5" destOrd="0" presId="urn:microsoft.com/office/officeart/2005/8/layout/default"/>
    <dgm:cxn modelId="{3657FD2A-8817-4CB1-A88B-187820CCED75}" type="presParOf" srcId="{0FA20708-9F4D-40D8-922E-4D54CA20A3B2}" destId="{49D29EB7-FDBB-4FFF-8546-BCDE0858A7F9}" srcOrd="6" destOrd="0" presId="urn:microsoft.com/office/officeart/2005/8/layout/default"/>
    <dgm:cxn modelId="{E1C4E2A5-2E76-4E0E-8D45-A9CA448AD5B4}" type="presParOf" srcId="{0FA20708-9F4D-40D8-922E-4D54CA20A3B2}" destId="{60CF2CB5-EAFE-4C69-ADF3-05DFCE321D9A}" srcOrd="7" destOrd="0" presId="urn:microsoft.com/office/officeart/2005/8/layout/default"/>
    <dgm:cxn modelId="{FE437382-70FA-4212-947B-2D859E35C30A}" type="presParOf" srcId="{0FA20708-9F4D-40D8-922E-4D54CA20A3B2}" destId="{AD53AFC4-9487-4AE1-8ED7-41352E80F20E}"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59E7D5-359C-44B2-8998-7490FB6E1637}" type="datetimeFigureOut">
              <a:rPr lang="en-US" smtClean="0"/>
              <a:t>12/10/2015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886B2A-10EA-4D6E-8FA1-86EA815E0098}" type="slidenum">
              <a:rPr lang="en-US" smtClean="0"/>
              <a:t>‹#›</a:t>
            </a:fld>
            <a:endParaRPr lang="en-US"/>
          </a:p>
        </p:txBody>
      </p:sp>
    </p:spTree>
    <p:extLst>
      <p:ext uri="{BB962C8B-B14F-4D97-AF65-F5344CB8AC3E}">
        <p14:creationId xmlns:p14="http://schemas.microsoft.com/office/powerpoint/2010/main" val="2135045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3510FC71-26B3-475E-941C-83AD8C1E23C6}" type="slidenum">
              <a:rPr lang="nb-NO" smtClean="0"/>
              <a:pPr>
                <a:defRPr/>
              </a:pPr>
              <a:t>3</a:t>
            </a:fld>
            <a:endParaRPr lang="nb-NO" dirty="0"/>
          </a:p>
        </p:txBody>
      </p:sp>
    </p:spTree>
    <p:extLst>
      <p:ext uri="{BB962C8B-B14F-4D97-AF65-F5344CB8AC3E}">
        <p14:creationId xmlns:p14="http://schemas.microsoft.com/office/powerpoint/2010/main" val="404668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67E193-32DB-4429-9F5E-EDFB04C8CA3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3745571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7E193-32DB-4429-9F5E-EDFB04C8CA3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15618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7E193-32DB-4429-9F5E-EDFB04C8CA3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171913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7E193-32DB-4429-9F5E-EDFB04C8CA3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391365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67E193-32DB-4429-9F5E-EDFB04C8CA35}"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1641170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67E193-32DB-4429-9F5E-EDFB04C8CA35}"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265036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67E193-32DB-4429-9F5E-EDFB04C8CA35}"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397882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67E193-32DB-4429-9F5E-EDFB04C8CA35}" type="datetimeFigureOut">
              <a:rPr lang="en-US" smtClean="0"/>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110495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7E193-32DB-4429-9F5E-EDFB04C8CA35}" type="datetimeFigureOut">
              <a:rPr lang="en-US" smtClean="0"/>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183794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7E193-32DB-4429-9F5E-EDFB04C8CA35}"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211283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7E193-32DB-4429-9F5E-EDFB04C8CA35}"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E13D7-2A8F-4E4A-918A-5B55768A3F27}" type="slidenum">
              <a:rPr lang="en-US" smtClean="0"/>
              <a:t>‹#›</a:t>
            </a:fld>
            <a:endParaRPr lang="en-US"/>
          </a:p>
        </p:txBody>
      </p:sp>
    </p:spTree>
    <p:extLst>
      <p:ext uri="{BB962C8B-B14F-4D97-AF65-F5344CB8AC3E}">
        <p14:creationId xmlns:p14="http://schemas.microsoft.com/office/powerpoint/2010/main" val="146056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7E193-32DB-4429-9F5E-EDFB04C8CA35}" type="datetimeFigureOut">
              <a:rPr lang="en-US" smtClean="0"/>
              <a:t>12/10/2015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E13D7-2A8F-4E4A-918A-5B55768A3F27}" type="slidenum">
              <a:rPr lang="en-US" smtClean="0"/>
              <a:t>‹#›</a:t>
            </a:fld>
            <a:endParaRPr lang="en-US"/>
          </a:p>
        </p:txBody>
      </p:sp>
    </p:spTree>
    <p:extLst>
      <p:ext uri="{BB962C8B-B14F-4D97-AF65-F5344CB8AC3E}">
        <p14:creationId xmlns:p14="http://schemas.microsoft.com/office/powerpoint/2010/main" val="802866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b-NO" sz="3600" b="1" dirty="0">
                <a:solidFill>
                  <a:srgbClr val="7030A0"/>
                </a:solidFill>
              </a:rPr>
              <a:t>Farefull ferd mot toppen</a:t>
            </a:r>
            <a:r>
              <a:rPr lang="en-US" sz="3600" dirty="0">
                <a:solidFill>
                  <a:srgbClr val="7030A0"/>
                </a:solidFill>
              </a:rPr>
              <a:t/>
            </a:r>
            <a:br>
              <a:rPr lang="en-US" sz="3600" dirty="0">
                <a:solidFill>
                  <a:srgbClr val="7030A0"/>
                </a:solidFill>
              </a:rPr>
            </a:br>
            <a:r>
              <a:rPr lang="nb-NO" sz="3600" b="1" dirty="0">
                <a:solidFill>
                  <a:srgbClr val="7030A0"/>
                </a:solidFill>
              </a:rPr>
              <a:t>– muligheter og begrensinger for kjønnsbalanse i akademiske toppstillinger </a:t>
            </a:r>
            <a:r>
              <a:rPr lang="en-US" dirty="0"/>
              <a:t/>
            </a:r>
            <a:br>
              <a:rPr lang="en-US" dirty="0"/>
            </a:br>
            <a:endParaRPr lang="en-US" dirty="0"/>
          </a:p>
        </p:txBody>
      </p:sp>
      <p:sp>
        <p:nvSpPr>
          <p:cNvPr id="3" name="Subtitle 2"/>
          <p:cNvSpPr>
            <a:spLocks noGrp="1"/>
          </p:cNvSpPr>
          <p:nvPr>
            <p:ph type="subTitle" idx="1"/>
          </p:nvPr>
        </p:nvSpPr>
        <p:spPr/>
        <p:txBody>
          <a:bodyPr/>
          <a:lstStyle/>
          <a:p>
            <a:r>
              <a:rPr lang="nb-NO" dirty="0" smtClean="0"/>
              <a:t>Gry Brandser</a:t>
            </a:r>
          </a:p>
          <a:p>
            <a:r>
              <a:rPr lang="nb-NO" dirty="0" smtClean="0"/>
              <a:t>Sevil Sümer</a:t>
            </a:r>
          </a:p>
          <a:p>
            <a:r>
              <a:rPr lang="nb-NO" dirty="0" err="1" smtClean="0"/>
              <a:t>Uni</a:t>
            </a:r>
            <a:r>
              <a:rPr lang="nb-NO" dirty="0" smtClean="0"/>
              <a:t> Research </a:t>
            </a:r>
            <a:r>
              <a:rPr lang="nb-NO" dirty="0" err="1" smtClean="0"/>
              <a:t>Rokkansenteret</a:t>
            </a:r>
            <a:endParaRPr lang="en-US" dirty="0"/>
          </a:p>
        </p:txBody>
      </p:sp>
    </p:spTree>
    <p:extLst>
      <p:ext uri="{BB962C8B-B14F-4D97-AF65-F5344CB8AC3E}">
        <p14:creationId xmlns:p14="http://schemas.microsoft.com/office/powerpoint/2010/main" val="4113678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«å være synlig»</a:t>
            </a:r>
            <a:endParaRPr lang="nb-NO" dirty="0"/>
          </a:p>
        </p:txBody>
      </p:sp>
      <p:sp>
        <p:nvSpPr>
          <p:cNvPr id="3" name="Plassholder for innhold 2"/>
          <p:cNvSpPr>
            <a:spLocks noGrp="1"/>
          </p:cNvSpPr>
          <p:nvPr>
            <p:ph idx="1"/>
          </p:nvPr>
        </p:nvSpPr>
        <p:spPr/>
        <p:txBody>
          <a:bodyPr>
            <a:normAutofit/>
          </a:bodyPr>
          <a:lstStyle/>
          <a:p>
            <a:r>
              <a:rPr lang="nb-NO" dirty="0"/>
              <a:t>Kø og skjerpet konkurranse legger </a:t>
            </a:r>
            <a:r>
              <a:rPr lang="nb-NO" dirty="0" smtClean="0"/>
              <a:t>press </a:t>
            </a:r>
            <a:r>
              <a:rPr lang="nb-NO" dirty="0"/>
              <a:t>på kandidater om å skille seg ut fra mengden. Noen </a:t>
            </a:r>
            <a:r>
              <a:rPr lang="nb-NO" dirty="0" smtClean="0"/>
              <a:t>nevnte </a:t>
            </a:r>
            <a:r>
              <a:rPr lang="nb-NO" dirty="0"/>
              <a:t>særlig betydningen av faglige og sosiale </a:t>
            </a:r>
            <a:r>
              <a:rPr lang="nb-NO" dirty="0" smtClean="0"/>
              <a:t>allianser</a:t>
            </a:r>
            <a:r>
              <a:rPr lang="nb-NO" dirty="0"/>
              <a:t>:</a:t>
            </a:r>
            <a:endParaRPr lang="nb-NO" dirty="0" smtClean="0"/>
          </a:p>
          <a:p>
            <a:pPr marL="0" indent="0">
              <a:buNone/>
            </a:pPr>
            <a:r>
              <a:rPr lang="nb-NO" dirty="0" smtClean="0"/>
              <a:t>	</a:t>
            </a:r>
            <a:r>
              <a:rPr lang="nb-NO" sz="2800" i="1" dirty="0" smtClean="0">
                <a:latin typeface="Arial" panose="020B0604020202020204" pitchFamily="34" charset="0"/>
                <a:cs typeface="Arial" panose="020B0604020202020204" pitchFamily="34" charset="0"/>
              </a:rPr>
              <a:t>«-Du </a:t>
            </a:r>
            <a:r>
              <a:rPr lang="nb-NO" sz="2800" i="1" dirty="0">
                <a:latin typeface="Arial" panose="020B0604020202020204" pitchFamily="34" charset="0"/>
                <a:cs typeface="Arial" panose="020B0604020202020204" pitchFamily="34" charset="0"/>
              </a:rPr>
              <a:t>må rett og slett gjøre deg synlig. </a:t>
            </a:r>
          </a:p>
          <a:p>
            <a:pPr marL="0" indent="0">
              <a:buNone/>
            </a:pPr>
            <a:r>
              <a:rPr lang="nb-NO" sz="2800" i="1" dirty="0" smtClean="0">
                <a:latin typeface="Arial" panose="020B0604020202020204" pitchFamily="34" charset="0"/>
                <a:cs typeface="Arial" panose="020B0604020202020204" pitchFamily="34" charset="0"/>
              </a:rPr>
              <a:t>	-Ja</a:t>
            </a:r>
            <a:r>
              <a:rPr lang="nb-NO" sz="2800" i="1" dirty="0">
                <a:latin typeface="Arial" panose="020B0604020202020204" pitchFamily="34" charset="0"/>
                <a:cs typeface="Arial" panose="020B0604020202020204" pitchFamily="34" charset="0"/>
              </a:rPr>
              <a:t>, du må passe på selv å være synlig, </a:t>
            </a:r>
            <a:r>
              <a:rPr lang="nb-NO" sz="2800" i="1" dirty="0" smtClean="0">
                <a:latin typeface="Arial" panose="020B0604020202020204" pitchFamily="34" charset="0"/>
                <a:cs typeface="Arial" panose="020B0604020202020204" pitchFamily="34" charset="0"/>
              </a:rPr>
              <a:t>	være </a:t>
            </a:r>
            <a:r>
              <a:rPr lang="nb-NO" sz="2800" i="1" dirty="0">
                <a:latin typeface="Arial" panose="020B0604020202020204" pitchFamily="34" charset="0"/>
                <a:cs typeface="Arial" panose="020B0604020202020204" pitchFamily="34" charset="0"/>
              </a:rPr>
              <a:t>tilstede, være </a:t>
            </a:r>
            <a:r>
              <a:rPr lang="nb-NO" sz="2800" i="1" dirty="0" smtClean="0">
                <a:latin typeface="Arial" panose="020B0604020202020204" pitchFamily="34" charset="0"/>
                <a:cs typeface="Arial" panose="020B0604020202020204" pitchFamily="34" charset="0"/>
              </a:rPr>
              <a:t>kjent.</a:t>
            </a:r>
          </a:p>
          <a:p>
            <a:pPr marL="0" indent="0">
              <a:buNone/>
            </a:pPr>
            <a:r>
              <a:rPr lang="nb-NO" sz="2800" i="1" dirty="0" smtClean="0">
                <a:latin typeface="Arial" panose="020B0604020202020204" pitchFamily="34" charset="0"/>
                <a:cs typeface="Arial" panose="020B0604020202020204" pitchFamily="34" charset="0"/>
              </a:rPr>
              <a:t>	-Ja</a:t>
            </a:r>
            <a:r>
              <a:rPr lang="nb-NO" sz="2800" i="1" dirty="0">
                <a:latin typeface="Arial" panose="020B0604020202020204" pitchFamily="34" charset="0"/>
                <a:cs typeface="Arial" panose="020B0604020202020204" pitchFamily="34" charset="0"/>
              </a:rPr>
              <a:t>, og det kan være slitsomt for mange</a:t>
            </a:r>
            <a:r>
              <a:rPr lang="nb-NO" sz="2800" i="1" dirty="0" smtClean="0">
                <a:latin typeface="Arial" panose="020B0604020202020204" pitchFamily="34" charset="0"/>
                <a:cs typeface="Arial" panose="020B0604020202020204" pitchFamily="34" charset="0"/>
              </a:rPr>
              <a:t>.»</a:t>
            </a:r>
            <a:endParaRPr lang="nb-NO" sz="2800" i="1" dirty="0">
              <a:latin typeface="Arial" panose="020B0604020202020204" pitchFamily="34" charset="0"/>
              <a:cs typeface="Arial" panose="020B0604020202020204" pitchFamily="34" charset="0"/>
            </a:endParaRPr>
          </a:p>
          <a:p>
            <a:endParaRPr lang="nb-NO"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5998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Tilsettingsprosessen</a:t>
            </a:r>
            <a:endParaRPr lang="en-US" dirty="0"/>
          </a:p>
        </p:txBody>
      </p:sp>
      <p:sp>
        <p:nvSpPr>
          <p:cNvPr id="3" name="Plassholder for innhold 2"/>
          <p:cNvSpPr>
            <a:spLocks noGrp="1"/>
          </p:cNvSpPr>
          <p:nvPr>
            <p:ph idx="1"/>
          </p:nvPr>
        </p:nvSpPr>
        <p:spPr/>
        <p:txBody>
          <a:bodyPr>
            <a:normAutofit fontScale="92500" lnSpcReduction="20000"/>
          </a:bodyPr>
          <a:lstStyle/>
          <a:p>
            <a:pPr lvl="0"/>
            <a:r>
              <a:rPr lang="nb-NO" dirty="0"/>
              <a:t>B</a:t>
            </a:r>
            <a:r>
              <a:rPr lang="nb-NO" dirty="0" smtClean="0"/>
              <a:t>red </a:t>
            </a:r>
            <a:r>
              <a:rPr lang="nb-NO" dirty="0"/>
              <a:t>enighet </a:t>
            </a:r>
            <a:r>
              <a:rPr lang="nb-NO" dirty="0" smtClean="0"/>
              <a:t>om </a:t>
            </a:r>
            <a:r>
              <a:rPr lang="nb-NO" dirty="0"/>
              <a:t>at </a:t>
            </a:r>
            <a:r>
              <a:rPr lang="nb-NO" dirty="0" smtClean="0"/>
              <a:t>rekrutteringssystemet stort sett fungerte rettferdig.</a:t>
            </a:r>
          </a:p>
          <a:p>
            <a:pPr lvl="0"/>
            <a:r>
              <a:rPr lang="da-DK" dirty="0" smtClean="0"/>
              <a:t>Men også en bevissthet om at tilsettingprosessen </a:t>
            </a:r>
            <a:r>
              <a:rPr lang="da-DK" dirty="0"/>
              <a:t>lar seg </a:t>
            </a:r>
            <a:r>
              <a:rPr lang="da-DK" dirty="0" smtClean="0"/>
              <a:t>manipulere </a:t>
            </a:r>
            <a:r>
              <a:rPr lang="da-DK" dirty="0"/>
              <a:t>på ulike </a:t>
            </a:r>
            <a:r>
              <a:rPr lang="da-DK" dirty="0" smtClean="0"/>
              <a:t>måter: </a:t>
            </a:r>
          </a:p>
          <a:p>
            <a:pPr lvl="0"/>
            <a:r>
              <a:rPr lang="da-DK" dirty="0" smtClean="0"/>
              <a:t>Stillinger </a:t>
            </a:r>
            <a:r>
              <a:rPr lang="da-DK" dirty="0"/>
              <a:t>kan ”skreddersys,” </a:t>
            </a:r>
            <a:r>
              <a:rPr lang="da-DK" dirty="0" smtClean="0"/>
              <a:t>eller ”</a:t>
            </a:r>
            <a:r>
              <a:rPr lang="da-DK" dirty="0"/>
              <a:t>lages” og søkere kan </a:t>
            </a:r>
            <a:r>
              <a:rPr lang="da-DK" dirty="0" smtClean="0"/>
              <a:t>”</a:t>
            </a:r>
            <a:r>
              <a:rPr lang="da-DK" dirty="0"/>
              <a:t>inviteres”.  </a:t>
            </a:r>
            <a:endParaRPr lang="en-US" dirty="0"/>
          </a:p>
          <a:p>
            <a:pPr lvl="0"/>
            <a:r>
              <a:rPr lang="da-DK" dirty="0" smtClean="0"/>
              <a:t>Smertefulle saker: opplevelser av ”riggete komiteer” og partisk bedømming </a:t>
            </a:r>
          </a:p>
          <a:p>
            <a:pPr lvl="0"/>
            <a:r>
              <a:rPr lang="da-DK" dirty="0" smtClean="0"/>
              <a:t>Fokus på </a:t>
            </a:r>
            <a:r>
              <a:rPr lang="da-DK" dirty="0"/>
              <a:t>”å være synlig” og å ”posisjonere” seg i forhold til etablerte </a:t>
            </a:r>
            <a:r>
              <a:rPr lang="da-DK" dirty="0" smtClean="0"/>
              <a:t>”konger” </a:t>
            </a:r>
            <a:r>
              <a:rPr lang="da-DK" dirty="0"/>
              <a:t>ble trukket frem som av stor betydning for tilsetting</a:t>
            </a:r>
            <a:endParaRPr lang="en-US" dirty="0"/>
          </a:p>
        </p:txBody>
      </p:sp>
    </p:spTree>
    <p:extLst>
      <p:ext uri="{BB962C8B-B14F-4D97-AF65-F5344CB8AC3E}">
        <p14:creationId xmlns:p14="http://schemas.microsoft.com/office/powerpoint/2010/main" val="3962570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Avansement/opprykk</a:t>
            </a:r>
            <a:endParaRPr lang="en-US" dirty="0"/>
          </a:p>
        </p:txBody>
      </p:sp>
      <p:sp>
        <p:nvSpPr>
          <p:cNvPr id="3" name="Plassholder for innhold 2"/>
          <p:cNvSpPr>
            <a:spLocks noGrp="1"/>
          </p:cNvSpPr>
          <p:nvPr>
            <p:ph idx="1"/>
          </p:nvPr>
        </p:nvSpPr>
        <p:spPr/>
        <p:txBody>
          <a:bodyPr>
            <a:normAutofit lnSpcReduction="10000"/>
          </a:bodyPr>
          <a:lstStyle/>
          <a:p>
            <a:r>
              <a:rPr lang="da-DK" dirty="0" smtClean="0"/>
              <a:t>For å avansere må en publisere, men mange </a:t>
            </a:r>
            <a:r>
              <a:rPr lang="da-DK" dirty="0"/>
              <a:t>andre oppgaver </a:t>
            </a:r>
            <a:r>
              <a:rPr lang="da-DK" dirty="0" smtClean="0"/>
              <a:t>tar tid </a:t>
            </a:r>
            <a:r>
              <a:rPr lang="da-DK" dirty="0"/>
              <a:t>vekk fra forskning: </a:t>
            </a:r>
            <a:r>
              <a:rPr lang="da-DK" dirty="0" smtClean="0"/>
              <a:t>(undervisning</a:t>
            </a:r>
            <a:r>
              <a:rPr lang="da-DK" dirty="0"/>
              <a:t>, lederverv, komitemedlemskap og bedømmelsearbeid </a:t>
            </a:r>
            <a:r>
              <a:rPr lang="da-DK" dirty="0" smtClean="0"/>
              <a:t>ol.)</a:t>
            </a:r>
          </a:p>
          <a:p>
            <a:r>
              <a:rPr lang="da-DK" dirty="0" smtClean="0"/>
              <a:t>Skjerping av forskning: Økt press </a:t>
            </a:r>
            <a:r>
              <a:rPr lang="da-DK" dirty="0"/>
              <a:t>på </a:t>
            </a:r>
            <a:r>
              <a:rPr lang="da-DK" dirty="0" smtClean="0"/>
              <a:t>forskningaktivitetet </a:t>
            </a:r>
            <a:r>
              <a:rPr lang="da-DK" dirty="0"/>
              <a:t>(publisering, reiser, internasjonal nettverksbygging etc.) </a:t>
            </a:r>
            <a:r>
              <a:rPr lang="da-DK" dirty="0" smtClean="0"/>
              <a:t>= mer forhandlinger </a:t>
            </a:r>
            <a:r>
              <a:rPr lang="da-DK" dirty="0"/>
              <a:t>med </a:t>
            </a:r>
            <a:r>
              <a:rPr lang="da-DK" dirty="0" smtClean="0"/>
              <a:t>kollegaer </a:t>
            </a:r>
            <a:r>
              <a:rPr lang="da-DK" dirty="0"/>
              <a:t>og med </a:t>
            </a:r>
            <a:r>
              <a:rPr lang="da-DK" dirty="0" smtClean="0"/>
              <a:t>partner</a:t>
            </a:r>
          </a:p>
          <a:p>
            <a:r>
              <a:rPr lang="da-DK" dirty="0"/>
              <a:t>“</a:t>
            </a:r>
            <a:r>
              <a:rPr lang="da-DK" dirty="0" smtClean="0"/>
              <a:t>Tidsklemma”: spenninger familie-karriere</a:t>
            </a:r>
          </a:p>
          <a:p>
            <a:endParaRPr lang="en-US" dirty="0"/>
          </a:p>
        </p:txBody>
      </p:sp>
    </p:spTree>
    <p:extLst>
      <p:ext uri="{BB962C8B-B14F-4D97-AF65-F5344CB8AC3E}">
        <p14:creationId xmlns:p14="http://schemas.microsoft.com/office/powerpoint/2010/main" val="3152624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Kjønnsdelt omsorgsarbeid</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smtClean="0"/>
              <a:t>«Tidsklemmen</a:t>
            </a:r>
            <a:r>
              <a:rPr lang="nb-NO" dirty="0"/>
              <a:t>. Kvinner tar på seg omsorgsoppgaver vs. bildet av den mannlige </a:t>
            </a:r>
            <a:r>
              <a:rPr lang="nb-NO" dirty="0" smtClean="0"/>
              <a:t>professoren </a:t>
            </a:r>
            <a:r>
              <a:rPr lang="nb-NO" dirty="0"/>
              <a:t>er den som jobber døgnet </a:t>
            </a:r>
            <a:r>
              <a:rPr lang="nb-NO" dirty="0" smtClean="0"/>
              <a:t>rundt»</a:t>
            </a:r>
          </a:p>
          <a:p>
            <a:r>
              <a:rPr lang="nb-NO" dirty="0"/>
              <a:t>«</a:t>
            </a:r>
            <a:r>
              <a:rPr lang="nb-NO" i="1" dirty="0"/>
              <a:t>jeg tenker generelt at hele strukturen er bygget opp fra mannlig ståsted, for det var jo sånn, det begynte jo med bare menn. Man bygget opp hele systemet ut fra </a:t>
            </a:r>
            <a:r>
              <a:rPr lang="nb-NO" i="1" dirty="0" smtClean="0"/>
              <a:t>det…og </a:t>
            </a:r>
            <a:r>
              <a:rPr lang="nb-NO" i="1" dirty="0"/>
              <a:t>jeg tror fortsatt vi har en veldig lang vei å gå for å bygge strukturer som også passer for de som skal ha barn. For nå er det sånn at det hele tiden er kvinner som må tilpasse seg et mannlig system</a:t>
            </a:r>
            <a:r>
              <a:rPr lang="nb-NO" dirty="0"/>
              <a:t>».</a:t>
            </a:r>
          </a:p>
        </p:txBody>
      </p:sp>
    </p:spTree>
    <p:extLst>
      <p:ext uri="{BB962C8B-B14F-4D97-AF65-F5344CB8AC3E}">
        <p14:creationId xmlns:p14="http://schemas.microsoft.com/office/powerpoint/2010/main" val="1257825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Den gode forskeren</a:t>
            </a:r>
            <a:endParaRPr lang="en-US" dirty="0"/>
          </a:p>
        </p:txBody>
      </p:sp>
      <p:sp>
        <p:nvSpPr>
          <p:cNvPr id="3" name="Plassholder for innhold 2"/>
          <p:cNvSpPr>
            <a:spLocks noGrp="1"/>
          </p:cNvSpPr>
          <p:nvPr>
            <p:ph idx="1"/>
          </p:nvPr>
        </p:nvSpPr>
        <p:spPr/>
        <p:txBody>
          <a:bodyPr>
            <a:normAutofit/>
          </a:bodyPr>
          <a:lstStyle/>
          <a:p>
            <a:r>
              <a:rPr lang="da-DK" dirty="0"/>
              <a:t>F</a:t>
            </a:r>
            <a:r>
              <a:rPr lang="da-DK" dirty="0" smtClean="0"/>
              <a:t>orskerrollen oppleves som ”tradisjonstung</a:t>
            </a:r>
            <a:r>
              <a:rPr lang="da-DK" dirty="0"/>
              <a:t>” </a:t>
            </a:r>
            <a:endParaRPr lang="da-DK" dirty="0" smtClean="0"/>
          </a:p>
          <a:p>
            <a:r>
              <a:rPr lang="da-DK" dirty="0" smtClean="0"/>
              <a:t>Rollen formet av verdier </a:t>
            </a:r>
            <a:r>
              <a:rPr lang="da-DK" dirty="0"/>
              <a:t>og normer som er institusjonaliserte, dvs. nedfelt i ulike praksiser som ansatte identifiserer og fremstår som </a:t>
            </a:r>
            <a:r>
              <a:rPr lang="da-DK" dirty="0" smtClean="0"/>
              <a:t>forsvarere </a:t>
            </a:r>
            <a:r>
              <a:rPr lang="da-DK" dirty="0"/>
              <a:t>av. </a:t>
            </a:r>
            <a:endParaRPr lang="da-DK" dirty="0" smtClean="0"/>
          </a:p>
          <a:p>
            <a:pPr lvl="0"/>
            <a:r>
              <a:rPr lang="da-DK" dirty="0"/>
              <a:t>hva som kjennetegner den gode forsker – eller gode forskerstil </a:t>
            </a:r>
            <a:r>
              <a:rPr lang="da-DK" dirty="0" smtClean="0"/>
              <a:t>varierer, men klar </a:t>
            </a:r>
            <a:r>
              <a:rPr lang="da-DK" dirty="0"/>
              <a:t>tendens </a:t>
            </a:r>
            <a:r>
              <a:rPr lang="da-DK" dirty="0" smtClean="0"/>
              <a:t>til  at rollen oppleves som maskulint </a:t>
            </a:r>
            <a:r>
              <a:rPr lang="da-DK" dirty="0"/>
              <a:t>kodet.   </a:t>
            </a:r>
            <a:endParaRPr lang="en-US" dirty="0"/>
          </a:p>
          <a:p>
            <a:endParaRPr lang="da-DK" dirty="0" smtClean="0"/>
          </a:p>
          <a:p>
            <a:endParaRPr lang="en-US" dirty="0"/>
          </a:p>
        </p:txBody>
      </p:sp>
    </p:spTree>
    <p:extLst>
      <p:ext uri="{BB962C8B-B14F-4D97-AF65-F5344CB8AC3E}">
        <p14:creationId xmlns:p14="http://schemas.microsoft.com/office/powerpoint/2010/main" val="589936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Forsker/Professorrollen</a:t>
            </a:r>
            <a:endParaRPr lang="nb-NO" dirty="0"/>
          </a:p>
        </p:txBody>
      </p:sp>
      <p:sp>
        <p:nvSpPr>
          <p:cNvPr id="3" name="Plassholder for innhold 2"/>
          <p:cNvSpPr>
            <a:spLocks noGrp="1"/>
          </p:cNvSpPr>
          <p:nvPr>
            <p:ph idx="1"/>
          </p:nvPr>
        </p:nvSpPr>
        <p:spPr/>
        <p:txBody>
          <a:bodyPr>
            <a:normAutofit fontScale="55000" lnSpcReduction="20000"/>
          </a:bodyPr>
          <a:lstStyle/>
          <a:p>
            <a:r>
              <a:rPr lang="nb-NO" sz="3800" dirty="0">
                <a:latin typeface="Arial" panose="020B0604020202020204" pitchFamily="34" charset="0"/>
                <a:cs typeface="Arial" panose="020B0604020202020204" pitchFamily="34" charset="0"/>
              </a:rPr>
              <a:t>«</a:t>
            </a:r>
            <a:r>
              <a:rPr lang="nb-NO" sz="3800" i="1" dirty="0">
                <a:latin typeface="Arial" panose="020B0604020202020204" pitchFamily="34" charset="0"/>
                <a:cs typeface="Arial" panose="020B0604020202020204" pitchFamily="34" charset="0"/>
              </a:rPr>
              <a:t>jeg har fått beskjed om at jeg ikke må ha så lys stemme når jeg presenterer på konferanser… Jeg må øve meg på ikke å smile så mye når jeg </a:t>
            </a:r>
            <a:r>
              <a:rPr lang="nb-NO" sz="3800" i="1" dirty="0" smtClean="0">
                <a:latin typeface="Arial" panose="020B0604020202020204" pitchFamily="34" charset="0"/>
                <a:cs typeface="Arial" panose="020B0604020202020204" pitchFamily="34" charset="0"/>
              </a:rPr>
              <a:t>presenterer</a:t>
            </a:r>
            <a:r>
              <a:rPr lang="nb-NO" sz="3800" dirty="0" smtClean="0">
                <a:latin typeface="Arial" panose="020B0604020202020204" pitchFamily="34" charset="0"/>
                <a:cs typeface="Arial" panose="020B0604020202020204" pitchFamily="34" charset="0"/>
              </a:rPr>
              <a:t>…</a:t>
            </a:r>
            <a:r>
              <a:rPr lang="nb-NO" sz="3800" i="1" dirty="0" smtClean="0">
                <a:latin typeface="Arial" panose="020B0604020202020204" pitchFamily="34" charset="0"/>
                <a:cs typeface="Arial" panose="020B0604020202020204" pitchFamily="34" charset="0"/>
              </a:rPr>
              <a:t>for </a:t>
            </a:r>
            <a:r>
              <a:rPr lang="nb-NO" sz="3800" i="1" dirty="0">
                <a:latin typeface="Arial" panose="020B0604020202020204" pitchFamily="34" charset="0"/>
                <a:cs typeface="Arial" panose="020B0604020202020204" pitchFamily="34" charset="0"/>
              </a:rPr>
              <a:t>da blir </a:t>
            </a:r>
            <a:r>
              <a:rPr lang="nb-NO" sz="3800" i="1" dirty="0" smtClean="0">
                <a:latin typeface="Arial" panose="020B0604020202020204" pitchFamily="34" charset="0"/>
                <a:cs typeface="Arial" panose="020B0604020202020204" pitchFamily="34" charset="0"/>
              </a:rPr>
              <a:t>det sånn ‘liten jente’</a:t>
            </a:r>
            <a:r>
              <a:rPr lang="nb-NO" sz="3800" dirty="0" smtClean="0">
                <a:latin typeface="Arial" panose="020B0604020202020204" pitchFamily="34" charset="0"/>
                <a:cs typeface="Arial" panose="020B0604020202020204" pitchFamily="34" charset="0"/>
              </a:rPr>
              <a:t>» </a:t>
            </a:r>
            <a:endParaRPr lang="nb-NO" sz="3800" dirty="0">
              <a:latin typeface="Arial" panose="020B0604020202020204" pitchFamily="34" charset="0"/>
              <a:cs typeface="Arial" panose="020B0604020202020204" pitchFamily="34" charset="0"/>
            </a:endParaRPr>
          </a:p>
          <a:p>
            <a:pPr marL="0" indent="0">
              <a:buNone/>
            </a:pPr>
            <a:r>
              <a:rPr lang="nb-NO" sz="3800" dirty="0">
                <a:latin typeface="Arial" panose="020B0604020202020204" pitchFamily="34" charset="0"/>
                <a:cs typeface="Arial" panose="020B0604020202020204" pitchFamily="34" charset="0"/>
              </a:rPr>
              <a:t> </a:t>
            </a:r>
          </a:p>
          <a:p>
            <a:r>
              <a:rPr lang="nb-NO" sz="3800" dirty="0">
                <a:latin typeface="Arial" panose="020B0604020202020204" pitchFamily="34" charset="0"/>
                <a:cs typeface="Arial" panose="020B0604020202020204" pitchFamily="34" charset="0"/>
              </a:rPr>
              <a:t>«</a:t>
            </a:r>
            <a:r>
              <a:rPr lang="nb-NO" sz="3800" i="1" dirty="0">
                <a:latin typeface="Arial" panose="020B0604020202020204" pitchFamily="34" charset="0"/>
                <a:cs typeface="Arial" panose="020B0604020202020204" pitchFamily="34" charset="0"/>
              </a:rPr>
              <a:t>jeg er en type som aldri har likt blazere eller jakker og allikevel har jeg begynt å bruke det de siste to årene. Og du ser en forskjell. Plutselig begynner de å ta deg alvorlig og det er helt unødvendig, men sånn er det</a:t>
            </a:r>
            <a:r>
              <a:rPr lang="nb-NO" sz="3800" dirty="0">
                <a:latin typeface="Arial" panose="020B0604020202020204" pitchFamily="34" charset="0"/>
                <a:cs typeface="Arial" panose="020B0604020202020204" pitchFamily="34" charset="0"/>
              </a:rPr>
              <a:t>»</a:t>
            </a:r>
          </a:p>
          <a:p>
            <a:pPr marL="0" indent="0">
              <a:buNone/>
            </a:pPr>
            <a:r>
              <a:rPr lang="nb-NO" sz="3800" dirty="0">
                <a:latin typeface="Arial" panose="020B0604020202020204" pitchFamily="34" charset="0"/>
                <a:cs typeface="Arial" panose="020B0604020202020204" pitchFamily="34" charset="0"/>
              </a:rPr>
              <a:t> </a:t>
            </a:r>
          </a:p>
          <a:p>
            <a:r>
              <a:rPr lang="nb-NO" sz="3800" dirty="0">
                <a:latin typeface="Arial" panose="020B0604020202020204" pitchFamily="34" charset="0"/>
                <a:cs typeface="Arial" panose="020B0604020202020204" pitchFamily="34" charset="0"/>
              </a:rPr>
              <a:t>«… </a:t>
            </a:r>
            <a:r>
              <a:rPr lang="nb-NO" sz="3800" i="1" dirty="0">
                <a:latin typeface="Arial" panose="020B0604020202020204" pitchFamily="34" charset="0"/>
                <a:cs typeface="Arial" panose="020B0604020202020204" pitchFamily="34" charset="0"/>
              </a:rPr>
              <a:t>det er en veldig kjønnsnormativ holdning om hvordan du skal se ut som kvinnelig professor. Og den tekkeligheten og det du skal liksom utstråle. Så det er noen mekanismer der som gjør at du veldig fort blir plassert i hierarkiet. Og hvis du da blir tatt for å være stipendiat i stedet for professor så må du insistere på at du er professor</a:t>
            </a:r>
            <a:r>
              <a:rPr lang="nb-NO" sz="3800" dirty="0">
                <a:latin typeface="Arial" panose="020B0604020202020204" pitchFamily="34" charset="0"/>
                <a:cs typeface="Arial" panose="020B0604020202020204" pitchFamily="34" charset="0"/>
              </a:rPr>
              <a:t>.»</a:t>
            </a:r>
          </a:p>
          <a:p>
            <a:pPr marL="0" indent="0">
              <a:buNone/>
            </a:pPr>
            <a:r>
              <a:rPr lang="nb-NO" sz="3800" dirty="0">
                <a:latin typeface="Arial" panose="020B0604020202020204" pitchFamily="34" charset="0"/>
                <a:cs typeface="Arial" panose="020B0604020202020204" pitchFamily="34" charset="0"/>
              </a:rPr>
              <a:t> </a:t>
            </a:r>
          </a:p>
          <a:p>
            <a:endParaRPr lang="nb-NO" dirty="0"/>
          </a:p>
        </p:txBody>
      </p:sp>
    </p:spTree>
    <p:extLst>
      <p:ext uri="{BB962C8B-B14F-4D97-AF65-F5344CB8AC3E}">
        <p14:creationId xmlns:p14="http://schemas.microsoft.com/office/powerpoint/2010/main" val="4133093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Hvordan avansere?</a:t>
            </a:r>
            <a:endParaRPr lang="en-US" dirty="0"/>
          </a:p>
        </p:txBody>
      </p:sp>
      <p:sp>
        <p:nvSpPr>
          <p:cNvPr id="3" name="Plassholder for innhold 2"/>
          <p:cNvSpPr>
            <a:spLocks noGrp="1"/>
          </p:cNvSpPr>
          <p:nvPr>
            <p:ph idx="1"/>
          </p:nvPr>
        </p:nvSpPr>
        <p:spPr/>
        <p:txBody>
          <a:bodyPr>
            <a:normAutofit fontScale="77500" lnSpcReduction="20000"/>
          </a:bodyPr>
          <a:lstStyle/>
          <a:p>
            <a:pPr lvl="0"/>
            <a:r>
              <a:rPr lang="da-DK" dirty="0"/>
              <a:t>Akademia er ikke rene meritokratier. </a:t>
            </a:r>
            <a:r>
              <a:rPr lang="da-DK" dirty="0" smtClean="0"/>
              <a:t>Relasjonelle </a:t>
            </a:r>
            <a:r>
              <a:rPr lang="da-DK" dirty="0"/>
              <a:t>forhold er av stor betydning for </a:t>
            </a:r>
            <a:r>
              <a:rPr lang="da-DK" i="1" dirty="0"/>
              <a:t>intern tilpasning </a:t>
            </a:r>
            <a:r>
              <a:rPr lang="da-DK" dirty="0"/>
              <a:t>(bruk av kompetansen, ressurtilgang) og </a:t>
            </a:r>
            <a:r>
              <a:rPr lang="da-DK" i="1" dirty="0"/>
              <a:t>ekstern innflytelse</a:t>
            </a:r>
            <a:r>
              <a:rPr lang="da-DK" dirty="0"/>
              <a:t>.  </a:t>
            </a:r>
            <a:endParaRPr lang="en-US" dirty="0"/>
          </a:p>
          <a:p>
            <a:pPr lvl="0"/>
            <a:r>
              <a:rPr lang="da-DK" dirty="0"/>
              <a:t>Suksess handler om muligheter for å konvertere faglige meritter til akademisk prestisje. </a:t>
            </a:r>
            <a:endParaRPr lang="da-DK" dirty="0" smtClean="0"/>
          </a:p>
          <a:p>
            <a:pPr lvl="0"/>
            <a:r>
              <a:rPr lang="da-DK" dirty="0" smtClean="0"/>
              <a:t>Muligheter </a:t>
            </a:r>
            <a:r>
              <a:rPr lang="da-DK" dirty="0"/>
              <a:t>forutsetter beskyttelse og allianser med mer innflytelsesrike </a:t>
            </a:r>
            <a:r>
              <a:rPr lang="da-DK" dirty="0" smtClean="0"/>
              <a:t>personer: tilgang </a:t>
            </a:r>
            <a:r>
              <a:rPr lang="da-DK" dirty="0"/>
              <a:t>på </a:t>
            </a:r>
            <a:r>
              <a:rPr lang="da-DK" dirty="0" smtClean="0"/>
              <a:t>støtte og nettverk. </a:t>
            </a:r>
            <a:endParaRPr lang="en-US" dirty="0"/>
          </a:p>
          <a:p>
            <a:pPr lvl="0"/>
            <a:r>
              <a:rPr lang="da-DK" dirty="0"/>
              <a:t>Postdoktorene </a:t>
            </a:r>
            <a:r>
              <a:rPr lang="da-DK" dirty="0" smtClean="0"/>
              <a:t>mente “posisjonering” </a:t>
            </a:r>
            <a:r>
              <a:rPr lang="da-DK" dirty="0"/>
              <a:t>i forhold til etablerte faglige nettverk var av stor betydning for karrieren. Bekjentskap var omtrent like viktig. Deltakelse i kollegialt samvær etter </a:t>
            </a:r>
            <a:r>
              <a:rPr lang="da-DK" dirty="0" smtClean="0"/>
              <a:t>arbeidstid </a:t>
            </a:r>
            <a:r>
              <a:rPr lang="da-DK" dirty="0"/>
              <a:t>ble særlig nevnt. </a:t>
            </a:r>
            <a:endParaRPr lang="en-US" dirty="0"/>
          </a:p>
        </p:txBody>
      </p:sp>
    </p:spTree>
    <p:extLst>
      <p:ext uri="{BB962C8B-B14F-4D97-AF65-F5344CB8AC3E}">
        <p14:creationId xmlns:p14="http://schemas.microsoft.com/office/powerpoint/2010/main" val="363729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Uformelle mekanismer</a:t>
            </a:r>
            <a:endParaRPr lang="nb-NO" dirty="0"/>
          </a:p>
        </p:txBody>
      </p:sp>
      <p:sp>
        <p:nvSpPr>
          <p:cNvPr id="3" name="Plassholder for innhold 2"/>
          <p:cNvSpPr>
            <a:spLocks noGrp="1"/>
          </p:cNvSpPr>
          <p:nvPr>
            <p:ph idx="1"/>
          </p:nvPr>
        </p:nvSpPr>
        <p:spPr/>
        <p:txBody>
          <a:bodyPr/>
          <a:lstStyle/>
          <a:p>
            <a:r>
              <a:rPr lang="nb-NO" sz="2800" i="1" dirty="0">
                <a:latin typeface="Arial" panose="020B0604020202020204" pitchFamily="34" charset="0"/>
                <a:cs typeface="Arial" panose="020B0604020202020204" pitchFamily="34" charset="0"/>
              </a:rPr>
              <a:t>«…interne kontakter som støtter forskningen din, sier at den er viktig og tar til </a:t>
            </a:r>
            <a:r>
              <a:rPr lang="nb-NO" sz="2800" i="1" dirty="0" smtClean="0">
                <a:latin typeface="Arial" panose="020B0604020202020204" pitchFamily="34" charset="0"/>
                <a:cs typeface="Arial" panose="020B0604020202020204" pitchFamily="34" charset="0"/>
              </a:rPr>
              <a:t>orde </a:t>
            </a:r>
            <a:r>
              <a:rPr lang="nb-NO" sz="2800" i="1" dirty="0">
                <a:latin typeface="Arial" panose="020B0604020202020204" pitchFamily="34" charset="0"/>
                <a:cs typeface="Arial" panose="020B0604020202020204" pitchFamily="34" charset="0"/>
              </a:rPr>
              <a:t>for det, og det er jo den typer uformelle mekanismer som virker og det er det som er avgjørende for å få en posisjon i fagmiljøet og for å få sjanse til å få en fast stilling til slutt.»</a:t>
            </a:r>
          </a:p>
          <a:p>
            <a:endParaRPr lang="nb-NO" dirty="0"/>
          </a:p>
        </p:txBody>
      </p:sp>
    </p:spTree>
    <p:extLst>
      <p:ext uri="{BB962C8B-B14F-4D97-AF65-F5344CB8AC3E}">
        <p14:creationId xmlns:p14="http://schemas.microsoft.com/office/powerpoint/2010/main" val="3701282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Faglig og sosial støtte</a:t>
            </a:r>
            <a:endParaRPr lang="en-US" dirty="0"/>
          </a:p>
        </p:txBody>
      </p:sp>
      <p:sp>
        <p:nvSpPr>
          <p:cNvPr id="3" name="Plassholder for innhold 2"/>
          <p:cNvSpPr>
            <a:spLocks noGrp="1"/>
          </p:cNvSpPr>
          <p:nvPr>
            <p:ph idx="1"/>
          </p:nvPr>
        </p:nvSpPr>
        <p:spPr/>
        <p:txBody>
          <a:bodyPr>
            <a:normAutofit/>
          </a:bodyPr>
          <a:lstStyle/>
          <a:p>
            <a:pPr lvl="0"/>
            <a:r>
              <a:rPr lang="da-DK" dirty="0" smtClean="0"/>
              <a:t>Mange av de fast ansatte pekte på manglende støtte og mente de var utsatt for direkte</a:t>
            </a:r>
            <a:r>
              <a:rPr lang="da-DK" dirty="0"/>
              <a:t>, eller mer subtile former for ekskludering som var til hindre for egen </a:t>
            </a:r>
            <a:r>
              <a:rPr lang="da-DK" dirty="0" smtClean="0"/>
              <a:t>fremgang</a:t>
            </a:r>
            <a:r>
              <a:rPr lang="da-DK" dirty="0"/>
              <a:t>. </a:t>
            </a:r>
            <a:endParaRPr lang="da-DK" dirty="0" smtClean="0"/>
          </a:p>
          <a:p>
            <a:pPr lvl="0"/>
            <a:r>
              <a:rPr lang="da-DK" dirty="0" smtClean="0"/>
              <a:t>Erfaringene viser at fastansatte har </a:t>
            </a:r>
            <a:r>
              <a:rPr lang="da-DK" dirty="0"/>
              <a:t>utviklet </a:t>
            </a:r>
            <a:r>
              <a:rPr lang="da-DK" dirty="0" smtClean="0"/>
              <a:t>spesielle overlevelsesstrategier </a:t>
            </a:r>
            <a:r>
              <a:rPr lang="da-DK" dirty="0"/>
              <a:t>for å </a:t>
            </a:r>
            <a:r>
              <a:rPr lang="da-DK" dirty="0" smtClean="0"/>
              <a:t>mestre  situasjonen – og fremme sin forskning</a:t>
            </a:r>
            <a:r>
              <a:rPr lang="da-DK" dirty="0"/>
              <a:t>. </a:t>
            </a:r>
            <a:endParaRPr lang="en-US" dirty="0"/>
          </a:p>
          <a:p>
            <a:endParaRPr lang="en-US" dirty="0"/>
          </a:p>
          <a:p>
            <a:pPr lvl="0"/>
            <a:endParaRPr lang="en-US" dirty="0"/>
          </a:p>
          <a:p>
            <a:endParaRPr lang="en-US" dirty="0"/>
          </a:p>
        </p:txBody>
      </p:sp>
    </p:spTree>
    <p:extLst>
      <p:ext uri="{BB962C8B-B14F-4D97-AF65-F5344CB8AC3E}">
        <p14:creationId xmlns:p14="http://schemas.microsoft.com/office/powerpoint/2010/main" val="3352629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lvl="0"/>
            <a:r>
              <a:rPr lang="da-DK" i="1" dirty="0"/>
              <a:t>Karriereløp og livsfaser </a:t>
            </a:r>
            <a:r>
              <a:rPr lang="da-DK" dirty="0"/>
              <a:t> </a:t>
            </a:r>
            <a:endParaRPr lang="en-US" dirty="0"/>
          </a:p>
        </p:txBody>
      </p:sp>
      <p:sp>
        <p:nvSpPr>
          <p:cNvPr id="3" name="Plassholder for innhold 2"/>
          <p:cNvSpPr>
            <a:spLocks noGrp="1"/>
          </p:cNvSpPr>
          <p:nvPr>
            <p:ph idx="1"/>
          </p:nvPr>
        </p:nvSpPr>
        <p:spPr/>
        <p:txBody>
          <a:bodyPr>
            <a:normAutofit fontScale="70000" lnSpcReduction="20000"/>
          </a:bodyPr>
          <a:lstStyle/>
          <a:p>
            <a:pPr lvl="0"/>
            <a:r>
              <a:rPr lang="da-DK" dirty="0" smtClean="0"/>
              <a:t>Klare forskjeller </a:t>
            </a:r>
            <a:r>
              <a:rPr lang="da-DK" dirty="0"/>
              <a:t>mellom </a:t>
            </a:r>
            <a:r>
              <a:rPr lang="da-DK" dirty="0" smtClean="0"/>
              <a:t>yngre forskere (postdoktorene og nytilsatte førsteamanuenser) </a:t>
            </a:r>
            <a:r>
              <a:rPr lang="da-DK" dirty="0"/>
              <a:t>og </a:t>
            </a:r>
            <a:r>
              <a:rPr lang="da-DK" dirty="0" smtClean="0"/>
              <a:t>etablerte forskere (fast ansatte) </a:t>
            </a:r>
            <a:r>
              <a:rPr lang="da-DK" dirty="0"/>
              <a:t>i </a:t>
            </a:r>
            <a:r>
              <a:rPr lang="da-DK" dirty="0" smtClean="0"/>
              <a:t>synet </a:t>
            </a:r>
            <a:r>
              <a:rPr lang="da-DK" dirty="0"/>
              <a:t>på karrieremuligheter. </a:t>
            </a:r>
            <a:endParaRPr lang="da-DK" dirty="0" smtClean="0"/>
          </a:p>
          <a:p>
            <a:pPr lvl="0"/>
            <a:r>
              <a:rPr lang="da-DK" dirty="0" smtClean="0"/>
              <a:t>Postdoktorene </a:t>
            </a:r>
            <a:r>
              <a:rPr lang="da-DK" dirty="0"/>
              <a:t>mente ”</a:t>
            </a:r>
            <a:r>
              <a:rPr lang="da-DK" dirty="0" smtClean="0"/>
              <a:t>spillereglene</a:t>
            </a:r>
            <a:r>
              <a:rPr lang="da-DK" dirty="0"/>
              <a:t>” var endret, men var stort sett </a:t>
            </a:r>
            <a:r>
              <a:rPr lang="da-DK" dirty="0" smtClean="0"/>
              <a:t>positive til egne fremtidsutsikter. Hindringene kobles til generasjonsforskjeller i forskerstaben.</a:t>
            </a:r>
          </a:p>
          <a:p>
            <a:pPr lvl="0"/>
            <a:r>
              <a:rPr lang="da-DK" dirty="0" smtClean="0"/>
              <a:t>Fastansatte </a:t>
            </a:r>
            <a:r>
              <a:rPr lang="da-DK" dirty="0"/>
              <a:t>ver </a:t>
            </a:r>
            <a:r>
              <a:rPr lang="da-DK" dirty="0" smtClean="0"/>
              <a:t>mer </a:t>
            </a:r>
            <a:r>
              <a:rPr lang="da-DK" dirty="0"/>
              <a:t>pessimistiske og mente at </a:t>
            </a:r>
            <a:r>
              <a:rPr lang="da-DK" dirty="0" smtClean="0"/>
              <a:t>holdningene til dem endret seg etter at de hadde etablert seg fast stilling – og entret konkurransen om midler og akademisk prestisje </a:t>
            </a:r>
          </a:p>
          <a:p>
            <a:pPr lvl="0"/>
            <a:r>
              <a:rPr lang="da-DK" dirty="0" smtClean="0"/>
              <a:t>Noen opplevde seg sosialt isolerte og faglig </a:t>
            </a:r>
            <a:r>
              <a:rPr lang="da-DK" dirty="0"/>
              <a:t>marginaliserte og </a:t>
            </a:r>
            <a:r>
              <a:rPr lang="da-DK" dirty="0" smtClean="0"/>
              <a:t>at de hadde </a:t>
            </a:r>
            <a:r>
              <a:rPr lang="da-DK" dirty="0"/>
              <a:t>få </a:t>
            </a:r>
            <a:r>
              <a:rPr lang="da-DK" dirty="0" smtClean="0"/>
              <a:t>støttespillere</a:t>
            </a:r>
            <a:r>
              <a:rPr lang="da-DK" dirty="0"/>
              <a:t>. </a:t>
            </a:r>
            <a:endParaRPr lang="da-DK" dirty="0" smtClean="0"/>
          </a:p>
          <a:p>
            <a:pPr lvl="0"/>
            <a:r>
              <a:rPr lang="da-DK" dirty="0" smtClean="0"/>
              <a:t>Årsaker: Rivalisering, frykt for selvstendige og faglig dyktige kvinner, ”gutteklubben grei” (kompisvelde)</a:t>
            </a:r>
          </a:p>
          <a:p>
            <a:pPr marL="0" lvl="0" indent="0">
              <a:buNone/>
            </a:pPr>
            <a:r>
              <a:rPr lang="da-DK" dirty="0" smtClean="0"/>
              <a:t> </a:t>
            </a:r>
            <a:endParaRPr lang="en-US" dirty="0"/>
          </a:p>
          <a:p>
            <a:endParaRPr lang="en-US" dirty="0"/>
          </a:p>
        </p:txBody>
      </p:sp>
    </p:spTree>
    <p:extLst>
      <p:ext uri="{BB962C8B-B14F-4D97-AF65-F5344CB8AC3E}">
        <p14:creationId xmlns:p14="http://schemas.microsoft.com/office/powerpoint/2010/main" val="2173053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nb-NO" dirty="0" smtClean="0"/>
              <a:t>POA</a:t>
            </a:r>
            <a:endParaRPr lang="nb-NO" dirty="0"/>
          </a:p>
        </p:txBody>
      </p:sp>
      <p:sp>
        <p:nvSpPr>
          <p:cNvPr id="3" name="Oval 2"/>
          <p:cNvSpPr/>
          <p:nvPr/>
        </p:nvSpPr>
        <p:spPr bwMode="auto">
          <a:xfrm>
            <a:off x="701674" y="1291372"/>
            <a:ext cx="7470725" cy="4550211"/>
          </a:xfrm>
          <a:prstGeom prst="ellipse">
            <a:avLst/>
          </a:prstGeom>
          <a:solidFill>
            <a:schemeClr val="bg1"/>
          </a:solidFill>
          <a:ln w="9525" cap="flat" cmpd="sng" algn="ctr">
            <a:solidFill>
              <a:schemeClr val="tx1"/>
            </a:solidFill>
            <a:prstDash val="solid"/>
            <a:round/>
            <a:headEnd type="none" w="med" len="med"/>
            <a:tailEnd type="none" w="med" len="med"/>
          </a:ln>
          <a:effectLst>
            <a:outerShdw blurRad="63500" sx="102000" sy="102000" algn="ctr" rotWithShape="0">
              <a:prstClr val="black">
                <a:alpha val="40000"/>
              </a:prstClr>
            </a:outerShdw>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nb-NO" sz="3600" b="0" i="0" u="none" strike="noStrike" cap="none" normalizeH="0" baseline="0" dirty="0" smtClean="0">
              <a:ln>
                <a:noFill/>
              </a:ln>
              <a:solidFill>
                <a:srgbClr val="FFFF00"/>
              </a:solidFill>
              <a:effectLst/>
              <a:latin typeface="Arial" charset="0"/>
            </a:endParaRPr>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2171760"/>
            <a:ext cx="3964781" cy="441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UiBlogo"/>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393700" y="460375"/>
            <a:ext cx="6159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UiBlogo"/>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2051720" y="2891323"/>
            <a:ext cx="1286173" cy="1286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http://snedig.no/manual/uni/wp-content/downloads/logo/UniRoLogoNoVisRg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8327" y="4288808"/>
            <a:ext cx="3248075" cy="1165976"/>
          </a:xfrm>
          <a:prstGeom prst="rect">
            <a:avLst/>
          </a:prstGeom>
          <a:noFill/>
          <a:extLst>
            <a:ext uri="{909E8E84-426E-40DD-AFC4-6F175D3DCCD1}">
              <a14:hiddenFill xmlns:a14="http://schemas.microsoft.com/office/drawing/2010/main">
                <a:solidFill>
                  <a:srgbClr val="FFFFFF"/>
                </a:solidFill>
              </a14:hiddenFill>
            </a:ext>
          </a:extLst>
        </p:spPr>
      </p:pic>
      <p:pic>
        <p:nvPicPr>
          <p:cNvPr id="14" name="Bilde 1"/>
          <p:cNvPicPr/>
          <p:nvPr/>
        </p:nvPicPr>
        <p:blipFill>
          <a:blip r:embed="rId5" cstate="print">
            <a:extLst>
              <a:ext uri="{28A0092B-C50C-407E-A947-70E740481C1C}">
                <a14:useLocalDpi xmlns:a14="http://schemas.microsoft.com/office/drawing/2010/main" val="0"/>
              </a:ext>
            </a:extLst>
          </a:blip>
          <a:stretch>
            <a:fillRect/>
          </a:stretch>
        </p:blipFill>
        <p:spPr>
          <a:xfrm>
            <a:off x="4598923" y="2924944"/>
            <a:ext cx="1584176" cy="1799204"/>
          </a:xfrm>
          <a:prstGeom prst="rect">
            <a:avLst/>
          </a:prstGeom>
        </p:spPr>
      </p:pic>
      <p:sp>
        <p:nvSpPr>
          <p:cNvPr id="16" name="TekstSylinder 15"/>
          <p:cNvSpPr txBox="1"/>
          <p:nvPr/>
        </p:nvSpPr>
        <p:spPr>
          <a:xfrm>
            <a:off x="1835696" y="460375"/>
            <a:ext cx="5525577" cy="830997"/>
          </a:xfrm>
          <a:prstGeom prst="rect">
            <a:avLst/>
          </a:prstGeom>
          <a:noFill/>
        </p:spPr>
        <p:txBody>
          <a:bodyPr wrap="square" rtlCol="0">
            <a:spAutoFit/>
          </a:bodyPr>
          <a:lstStyle/>
          <a:p>
            <a:r>
              <a:rPr lang="nb-NO" sz="4800" b="1" dirty="0">
                <a:solidFill>
                  <a:schemeClr val="folHlink"/>
                </a:solidFill>
                <a:latin typeface="MV Boli" panose="02000500030200090000" pitchFamily="2" charset="0"/>
                <a:cs typeface="MV Boli" panose="02000500030200090000" pitchFamily="2" charset="0"/>
              </a:rPr>
              <a:t>Balanse – Bergen</a:t>
            </a:r>
            <a:endParaRPr lang="nb-NO" sz="4800" dirty="0"/>
          </a:p>
        </p:txBody>
      </p:sp>
    </p:spTree>
    <p:extLst>
      <p:ext uri="{BB962C8B-B14F-4D97-AF65-F5344CB8AC3E}">
        <p14:creationId xmlns:p14="http://schemas.microsoft.com/office/powerpoint/2010/main" val="95942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Subtile former for ekskludering?</a:t>
            </a:r>
            <a:endParaRPr lang="nb-NO" dirty="0"/>
          </a:p>
        </p:txBody>
      </p:sp>
      <p:sp>
        <p:nvSpPr>
          <p:cNvPr id="3" name="Plassholder for innhold 2"/>
          <p:cNvSpPr>
            <a:spLocks noGrp="1"/>
          </p:cNvSpPr>
          <p:nvPr>
            <p:ph idx="1"/>
          </p:nvPr>
        </p:nvSpPr>
        <p:spPr/>
        <p:txBody>
          <a:bodyPr>
            <a:normAutofit fontScale="85000" lnSpcReduction="10000"/>
          </a:bodyPr>
          <a:lstStyle/>
          <a:p>
            <a:endParaRPr lang="nb-NO" dirty="0" smtClean="0"/>
          </a:p>
          <a:p>
            <a:r>
              <a:rPr lang="nb-NO" i="1" dirty="0" smtClean="0"/>
              <a:t>«F.eks</a:t>
            </a:r>
            <a:r>
              <a:rPr lang="nb-NO" i="1" dirty="0"/>
              <a:t>., om jeg sitter i møte, da er det som jeg nesten ikke er der. Jeg løfter frem punktene til diskusjon og vurdering, det blir ingen diskusjon omkring dem til en mann sier det </a:t>
            </a:r>
            <a:r>
              <a:rPr lang="nb-NO" i="1" dirty="0" smtClean="0"/>
              <a:t>samme, da </a:t>
            </a:r>
            <a:r>
              <a:rPr lang="nb-NO" i="1" dirty="0"/>
              <a:t>blir det løftet frem ordentlig. Dette er noe mine </a:t>
            </a:r>
            <a:r>
              <a:rPr lang="nb-NO" i="1" dirty="0" err="1"/>
              <a:t>P</a:t>
            </a:r>
            <a:r>
              <a:rPr lang="nb-NO" i="1" dirty="0" err="1" smtClean="0"/>
              <a:t>hD</a:t>
            </a:r>
            <a:r>
              <a:rPr lang="nb-NO" i="1" dirty="0" smtClean="0"/>
              <a:t>-studenter </a:t>
            </a:r>
            <a:r>
              <a:rPr lang="nb-NO" i="1" dirty="0"/>
              <a:t>ser, og opplever som galt, og som de opplever som </a:t>
            </a:r>
            <a:r>
              <a:rPr lang="nb-NO" i="1" dirty="0" smtClean="0"/>
              <a:t>truende, </a:t>
            </a:r>
            <a:r>
              <a:rPr lang="nb-NO" i="1" dirty="0"/>
              <a:t>at det blir unngått å invitere meg med på initiativer og ting som går rundt der. Og det er for dem negative eksempler, så de sier «jeg vil ikke være som deg» og de sier de ikke klarer det presset</a:t>
            </a:r>
            <a:r>
              <a:rPr lang="nb-NO" i="1" dirty="0" smtClean="0"/>
              <a:t>.» </a:t>
            </a:r>
            <a:endParaRPr lang="nb-NO" dirty="0"/>
          </a:p>
        </p:txBody>
      </p:sp>
    </p:spTree>
    <p:extLst>
      <p:ext uri="{BB962C8B-B14F-4D97-AF65-F5344CB8AC3E}">
        <p14:creationId xmlns:p14="http://schemas.microsoft.com/office/powerpoint/2010/main" val="391630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Lite bevissthet om kjønnede barrierer</a:t>
            </a:r>
            <a:endParaRPr lang="nb-NO" dirty="0"/>
          </a:p>
        </p:txBody>
      </p:sp>
      <p:sp>
        <p:nvSpPr>
          <p:cNvPr id="3" name="Plassholder for innhold 2"/>
          <p:cNvSpPr>
            <a:spLocks noGrp="1"/>
          </p:cNvSpPr>
          <p:nvPr>
            <p:ph idx="1"/>
          </p:nvPr>
        </p:nvSpPr>
        <p:spPr/>
        <p:txBody>
          <a:bodyPr>
            <a:normAutofit fontScale="77500" lnSpcReduction="20000"/>
          </a:bodyPr>
          <a:lstStyle/>
          <a:p>
            <a:r>
              <a:rPr lang="nb-NO" i="1" dirty="0" smtClean="0"/>
              <a:t>«Jeg </a:t>
            </a:r>
            <a:r>
              <a:rPr lang="nb-NO" i="1" dirty="0"/>
              <a:t>tror at mange ting ikke er så </a:t>
            </a:r>
            <a:r>
              <a:rPr lang="nb-NO" i="1" dirty="0" smtClean="0"/>
              <a:t>bevisst…at </a:t>
            </a:r>
            <a:r>
              <a:rPr lang="nb-NO" i="1" dirty="0"/>
              <a:t>man kanskje også </a:t>
            </a:r>
            <a:r>
              <a:rPr lang="nb-NO" i="1" dirty="0" smtClean="0"/>
              <a:t>på </a:t>
            </a:r>
            <a:r>
              <a:rPr lang="nb-NO" i="1" dirty="0"/>
              <a:t>ledelsesnivå ikke har hatt så stor følelse for at noen faktisk er utestengt fra den klubben man har. Og i min ledelse, synes jeg han har en tendens til å fremheve gutteklubben han er del av. Uten at han har tenkt på det er en gutteklubb, og at noen dører er lukket. Jeg opplever at det hjelper å få frem sånt gjennom forskningsresultater som dere har…og som kan vise at…Når jeg snakker om det , så blir det bare personlig, men det blir bare et generelt </a:t>
            </a:r>
            <a:r>
              <a:rPr lang="nb-NO" i="1" dirty="0" err="1"/>
              <a:t>pattern</a:t>
            </a:r>
            <a:r>
              <a:rPr lang="nb-NO" i="1" dirty="0"/>
              <a:t> når flere opplever det samme, og det er jo noe som kan komme fra forskning, fra deres forskning. Noe som må kommuniseres til ledelse, men kanskje også til mannlige kolleger, og det tror jeg er lite bevissthet om det</a:t>
            </a:r>
            <a:r>
              <a:rPr lang="nb-NO" i="1" dirty="0" smtClean="0"/>
              <a:t>.»</a:t>
            </a:r>
            <a:endParaRPr lang="nb-NO" dirty="0"/>
          </a:p>
          <a:p>
            <a:endParaRPr lang="nb-NO" dirty="0"/>
          </a:p>
        </p:txBody>
      </p:sp>
    </p:spTree>
    <p:extLst>
      <p:ext uri="{BB962C8B-B14F-4D97-AF65-F5344CB8AC3E}">
        <p14:creationId xmlns:p14="http://schemas.microsoft.com/office/powerpoint/2010/main" val="4006798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Tiltak og strategier </a:t>
            </a:r>
            <a:endParaRPr lang="en-US" dirty="0"/>
          </a:p>
        </p:txBody>
      </p:sp>
      <p:sp>
        <p:nvSpPr>
          <p:cNvPr id="3" name="Plassholder for innhold 2"/>
          <p:cNvSpPr>
            <a:spLocks noGrp="1"/>
          </p:cNvSpPr>
          <p:nvPr>
            <p:ph idx="1"/>
          </p:nvPr>
        </p:nvSpPr>
        <p:spPr/>
        <p:txBody>
          <a:bodyPr/>
          <a:lstStyle/>
          <a:p>
            <a:pPr marL="0" indent="0">
              <a:buNone/>
            </a:pPr>
            <a:r>
              <a:rPr lang="nb-NO" dirty="0" smtClean="0"/>
              <a:t>Institusjonelle </a:t>
            </a:r>
          </a:p>
          <a:p>
            <a:r>
              <a:rPr lang="nb-NO" dirty="0" smtClean="0"/>
              <a:t>Handlingsplaner for likestilling</a:t>
            </a:r>
          </a:p>
          <a:p>
            <a:r>
              <a:rPr lang="nb-NO" dirty="0" smtClean="0"/>
              <a:t>Kompetanse om kjønnsperspektiver og likestilling i lederopplæringen</a:t>
            </a:r>
          </a:p>
          <a:p>
            <a:r>
              <a:rPr lang="nb-NO" dirty="0" smtClean="0"/>
              <a:t>Lederutvikling for kvinner</a:t>
            </a:r>
          </a:p>
          <a:p>
            <a:endParaRPr lang="nb-NO" dirty="0" smtClean="0"/>
          </a:p>
          <a:p>
            <a:endParaRPr lang="en-US" dirty="0"/>
          </a:p>
        </p:txBody>
      </p:sp>
    </p:spTree>
    <p:extLst>
      <p:ext uri="{BB962C8B-B14F-4D97-AF65-F5344CB8AC3E}">
        <p14:creationId xmlns:p14="http://schemas.microsoft.com/office/powerpoint/2010/main" val="2227669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Tiltak</a:t>
            </a:r>
            <a:endParaRPr lang="en-US" dirty="0"/>
          </a:p>
        </p:txBody>
      </p:sp>
      <p:sp>
        <p:nvSpPr>
          <p:cNvPr id="3" name="Plassholder for innhold 2"/>
          <p:cNvSpPr>
            <a:spLocks noGrp="1"/>
          </p:cNvSpPr>
          <p:nvPr>
            <p:ph idx="1"/>
          </p:nvPr>
        </p:nvSpPr>
        <p:spPr/>
        <p:txBody>
          <a:bodyPr>
            <a:normAutofit fontScale="92500" lnSpcReduction="20000"/>
          </a:bodyPr>
          <a:lstStyle/>
          <a:p>
            <a:r>
              <a:rPr lang="nb-NO" dirty="0"/>
              <a:t>Mentor/Rollemodell/Rådgiver </a:t>
            </a:r>
            <a:endParaRPr lang="nb-NO" dirty="0" smtClean="0"/>
          </a:p>
          <a:p>
            <a:pPr marL="0" indent="0">
              <a:buNone/>
            </a:pPr>
            <a:r>
              <a:rPr lang="da-DK" dirty="0" smtClean="0"/>
              <a:t>a) gir kjennskap </a:t>
            </a:r>
            <a:r>
              <a:rPr lang="da-DK" dirty="0"/>
              <a:t>til kvinner som har valgt </a:t>
            </a:r>
            <a:r>
              <a:rPr lang="da-DK" dirty="0" smtClean="0"/>
              <a:t>utradisjonelt</a:t>
            </a:r>
          </a:p>
          <a:p>
            <a:pPr marL="0" indent="0">
              <a:buNone/>
            </a:pPr>
            <a:r>
              <a:rPr lang="da-DK" dirty="0" smtClean="0"/>
              <a:t>b) fungerer som motiverende forbilder</a:t>
            </a:r>
          </a:p>
          <a:p>
            <a:pPr marL="0" indent="0">
              <a:buNone/>
            </a:pPr>
            <a:r>
              <a:rPr lang="da-DK" dirty="0" smtClean="0"/>
              <a:t>	(</a:t>
            </a:r>
            <a:r>
              <a:rPr lang="nb-NO" dirty="0" smtClean="0"/>
              <a:t>men </a:t>
            </a:r>
            <a:r>
              <a:rPr lang="nb-NO" dirty="0"/>
              <a:t>«statusplassering» </a:t>
            </a:r>
            <a:r>
              <a:rPr lang="nb-NO" dirty="0" smtClean="0"/>
              <a:t>er viktig) </a:t>
            </a:r>
            <a:endParaRPr lang="da-DK" dirty="0"/>
          </a:p>
          <a:p>
            <a:pPr marL="0" indent="0">
              <a:buNone/>
            </a:pPr>
            <a:endParaRPr lang="da-DK" dirty="0" smtClean="0"/>
          </a:p>
          <a:p>
            <a:pPr lvl="0"/>
            <a:r>
              <a:rPr lang="da-DK" dirty="0" smtClean="0"/>
              <a:t>Vise frem “kjønnede </a:t>
            </a:r>
            <a:r>
              <a:rPr lang="da-DK" dirty="0"/>
              <a:t>innovasjoner</a:t>
            </a:r>
            <a:r>
              <a:rPr lang="da-DK" dirty="0" smtClean="0"/>
              <a:t>” </a:t>
            </a:r>
          </a:p>
          <a:p>
            <a:pPr marL="0" lvl="0" indent="0">
              <a:buNone/>
            </a:pPr>
            <a:r>
              <a:rPr lang="da-DK" dirty="0" smtClean="0"/>
              <a:t>Løfte frem faglige nyvinninger </a:t>
            </a:r>
            <a:r>
              <a:rPr lang="da-DK" dirty="0"/>
              <a:t>– ideer, teorier, metoder </a:t>
            </a:r>
            <a:r>
              <a:rPr lang="da-DK" dirty="0" smtClean="0"/>
              <a:t>– som en økt kvinnenandel i ulike fag- og forskningsområder har frembrakt </a:t>
            </a:r>
            <a:endParaRPr lang="en-US" dirty="0"/>
          </a:p>
          <a:p>
            <a:endParaRPr lang="en-US" dirty="0"/>
          </a:p>
          <a:p>
            <a:endParaRPr lang="en-US" dirty="0"/>
          </a:p>
        </p:txBody>
      </p:sp>
    </p:spTree>
    <p:extLst>
      <p:ext uri="{BB962C8B-B14F-4D97-AF65-F5344CB8AC3E}">
        <p14:creationId xmlns:p14="http://schemas.microsoft.com/office/powerpoint/2010/main" val="1381809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Forslag til Tiltak</a:t>
            </a:r>
            <a:endParaRPr lang="en-US" dirty="0"/>
          </a:p>
        </p:txBody>
      </p:sp>
      <p:sp>
        <p:nvSpPr>
          <p:cNvPr id="3" name="Plassholder for innhold 2"/>
          <p:cNvSpPr>
            <a:spLocks noGrp="1"/>
          </p:cNvSpPr>
          <p:nvPr>
            <p:ph idx="1"/>
          </p:nvPr>
        </p:nvSpPr>
        <p:spPr/>
        <p:txBody>
          <a:bodyPr>
            <a:normAutofit fontScale="77500" lnSpcReduction="20000"/>
          </a:bodyPr>
          <a:lstStyle/>
          <a:p>
            <a:r>
              <a:rPr lang="nb-NO" dirty="0" smtClean="0"/>
              <a:t>Tydeliggjøre veilederens/lederens rolle som karrieremessig brobygger </a:t>
            </a:r>
            <a:endParaRPr lang="nb-NO" dirty="0"/>
          </a:p>
          <a:p>
            <a:pPr lvl="0"/>
            <a:r>
              <a:rPr lang="nb-NO" dirty="0" smtClean="0"/>
              <a:t>Kvalifiseringsmidler og «</a:t>
            </a:r>
            <a:r>
              <a:rPr lang="nb-NO" dirty="0" err="1" smtClean="0"/>
              <a:t>mikrofond</a:t>
            </a:r>
            <a:r>
              <a:rPr lang="nb-NO" dirty="0" smtClean="0"/>
              <a:t>» (småmidler)</a:t>
            </a:r>
          </a:p>
          <a:p>
            <a:pPr lvl="0"/>
            <a:r>
              <a:rPr lang="nb-NO" dirty="0" smtClean="0"/>
              <a:t>Bygge opp forskningsinfrastruktur: publiseringsnettverk</a:t>
            </a:r>
            <a:r>
              <a:rPr lang="nb-NO" dirty="0"/>
              <a:t>; </a:t>
            </a:r>
            <a:r>
              <a:rPr lang="nb-NO" dirty="0" smtClean="0"/>
              <a:t>arrangere workshop/seminar </a:t>
            </a:r>
            <a:r>
              <a:rPr lang="nb-NO" dirty="0"/>
              <a:t>for å bygge opp til større søknader</a:t>
            </a:r>
            <a:endParaRPr lang="en-US" dirty="0"/>
          </a:p>
          <a:p>
            <a:pPr lvl="0"/>
            <a:r>
              <a:rPr lang="nb-NO" dirty="0" smtClean="0"/>
              <a:t>Frikjøp fra andre oppgaver i en </a:t>
            </a:r>
            <a:r>
              <a:rPr lang="nb-NO" dirty="0"/>
              <a:t>begrenset </a:t>
            </a:r>
            <a:r>
              <a:rPr lang="nb-NO" dirty="0" smtClean="0"/>
              <a:t>periode</a:t>
            </a:r>
            <a:endParaRPr lang="en-US" dirty="0"/>
          </a:p>
          <a:p>
            <a:pPr lvl="0"/>
            <a:r>
              <a:rPr lang="nb-NO" dirty="0" smtClean="0"/>
              <a:t>Ego-forsterkende tiltak: «Backe </a:t>
            </a:r>
            <a:r>
              <a:rPr lang="nb-NO" dirty="0"/>
              <a:t>opp»/«Se» kvinnene: støtte </a:t>
            </a:r>
            <a:endParaRPr lang="en-US" dirty="0"/>
          </a:p>
          <a:p>
            <a:pPr lvl="0"/>
            <a:r>
              <a:rPr lang="nb-NO" dirty="0" smtClean="0"/>
              <a:t>Bevisstgjøring </a:t>
            </a:r>
            <a:r>
              <a:rPr lang="nb-NO" dirty="0"/>
              <a:t>av </a:t>
            </a:r>
            <a:r>
              <a:rPr lang="nb-NO" dirty="0" smtClean="0"/>
              <a:t>ledere (kjønn – og likestillingskompetanse)</a:t>
            </a:r>
            <a:endParaRPr lang="en-US" dirty="0"/>
          </a:p>
          <a:p>
            <a:pPr lvl="0"/>
            <a:r>
              <a:rPr lang="nb-NO" dirty="0"/>
              <a:t>Mer åpenhet (</a:t>
            </a:r>
            <a:r>
              <a:rPr lang="nb-NO" dirty="0" err="1" smtClean="0"/>
              <a:t>transparence</a:t>
            </a:r>
            <a:r>
              <a:rPr lang="nb-NO" dirty="0"/>
              <a:t>) av </a:t>
            </a:r>
            <a:r>
              <a:rPr lang="nb-NO" dirty="0" smtClean="0"/>
              <a:t>evaluerings/tilsettings prosesser</a:t>
            </a:r>
          </a:p>
          <a:p>
            <a:pPr lvl="0"/>
            <a:r>
              <a:rPr lang="nb-NO" dirty="0" smtClean="0"/>
              <a:t>«</a:t>
            </a:r>
            <a:r>
              <a:rPr lang="nb-NO" dirty="0"/>
              <a:t>F</a:t>
            </a:r>
            <a:r>
              <a:rPr lang="nb-NO" dirty="0" smtClean="0"/>
              <a:t>lagge» kjønnsperspektiv i profiler og satsningsområder</a:t>
            </a:r>
            <a:endParaRPr lang="en-US" dirty="0"/>
          </a:p>
          <a:p>
            <a:endParaRPr lang="en-US" dirty="0"/>
          </a:p>
        </p:txBody>
      </p:sp>
    </p:spTree>
    <p:extLst>
      <p:ext uri="{BB962C8B-B14F-4D97-AF65-F5344CB8AC3E}">
        <p14:creationId xmlns:p14="http://schemas.microsoft.com/office/powerpoint/2010/main" val="2170697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387399"/>
            <a:ext cx="8229600" cy="633412"/>
          </a:xfrm>
        </p:spPr>
        <p:txBody>
          <a:bodyPr>
            <a:normAutofit fontScale="90000"/>
          </a:bodyPr>
          <a:lstStyle/>
          <a:p>
            <a:pPr lvl="0"/>
            <a:r>
              <a:rPr lang="nb-NO" sz="3600" b="1" dirty="0" smtClean="0">
                <a:solidFill>
                  <a:schemeClr val="folHlink"/>
                </a:solidFill>
                <a:latin typeface="+mn-lt"/>
                <a:cs typeface="MV Boli" panose="02000500030200090000" pitchFamily="2" charset="0"/>
              </a:rPr>
              <a:t>Balanse </a:t>
            </a:r>
            <a:r>
              <a:rPr lang="nb-NO" sz="3600" b="1" dirty="0">
                <a:solidFill>
                  <a:schemeClr val="folHlink"/>
                </a:solidFill>
                <a:latin typeface="+mn-lt"/>
                <a:cs typeface="MV Boli" panose="02000500030200090000" pitchFamily="2" charset="0"/>
              </a:rPr>
              <a:t>– </a:t>
            </a:r>
            <a:r>
              <a:rPr lang="nb-NO" sz="3600" b="1" dirty="0" smtClean="0">
                <a:solidFill>
                  <a:schemeClr val="folHlink"/>
                </a:solidFill>
                <a:latin typeface="+mn-lt"/>
                <a:cs typeface="MV Boli" panose="02000500030200090000" pitchFamily="2" charset="0"/>
              </a:rPr>
              <a:t>Bergen</a:t>
            </a:r>
            <a:endParaRPr lang="nb-NO" sz="3600" b="1" dirty="0">
              <a:solidFill>
                <a:schemeClr val="folHlink"/>
              </a:solidFill>
              <a:latin typeface="+mn-lt"/>
              <a:cs typeface="MV Boli" panose="02000500030200090000" pitchFamily="2" charset="0"/>
            </a:endParaRPr>
          </a:p>
        </p:txBody>
      </p:sp>
      <p:sp>
        <p:nvSpPr>
          <p:cNvPr id="3" name="Plassholder for innhold 2"/>
          <p:cNvSpPr>
            <a:spLocks noGrp="1"/>
          </p:cNvSpPr>
          <p:nvPr>
            <p:ph idx="1"/>
          </p:nvPr>
        </p:nvSpPr>
        <p:spPr>
          <a:xfrm>
            <a:off x="539552" y="1142233"/>
            <a:ext cx="8229600" cy="4929188"/>
          </a:xfrm>
        </p:spPr>
        <p:txBody>
          <a:bodyPr/>
          <a:lstStyle/>
          <a:p>
            <a:pPr marL="0" lvl="0" indent="0">
              <a:buNone/>
            </a:pPr>
            <a:r>
              <a:rPr lang="nb-NO" sz="2000" dirty="0" smtClean="0"/>
              <a:t>1. En forskningskomponent som skal skaffe ny kunnskap på feltet gjennom en forstudie med fokusgruppe- og personlige intervjuer samt et følgeforskningsprosjekt gjennom hele prosjektperioden.</a:t>
            </a:r>
          </a:p>
          <a:p>
            <a:pPr marL="0" indent="0">
              <a:buNone/>
            </a:pPr>
            <a:endParaRPr lang="nb-NO" sz="2000" dirty="0" smtClean="0"/>
          </a:p>
          <a:p>
            <a:pPr marL="0" indent="0">
              <a:buNone/>
            </a:pPr>
            <a:r>
              <a:rPr lang="nb-NO" sz="2000" dirty="0" smtClean="0"/>
              <a:t>2. Utvikle et likestillingsfokusert lederopplæringsprogram som skal kunne innarbeides i lederopplæringsoppleggene ved de ulike institusjonene som deltar i prosjektet. </a:t>
            </a:r>
          </a:p>
          <a:p>
            <a:pPr marL="0" lvl="0" indent="0">
              <a:buNone/>
            </a:pPr>
            <a:endParaRPr lang="nb-NO" sz="2000" dirty="0"/>
          </a:p>
          <a:p>
            <a:pPr marL="0" lvl="0" indent="0">
              <a:buNone/>
            </a:pPr>
            <a:r>
              <a:rPr lang="nb-NO" sz="2000" dirty="0" smtClean="0"/>
              <a:t>3. Utvikle egne lederkurs for å rekruttere kvinnelige ledere til forskningsledelse og institutt/fakultetsledelse. </a:t>
            </a:r>
          </a:p>
          <a:p>
            <a:pPr marL="0" lvl="0" indent="0">
              <a:buNone/>
            </a:pPr>
            <a:endParaRPr lang="nb-NO" sz="2000" dirty="0"/>
          </a:p>
          <a:p>
            <a:pPr marL="0" lvl="0" indent="0">
              <a:buNone/>
            </a:pPr>
            <a:r>
              <a:rPr lang="nb-NO" sz="2000" dirty="0" smtClean="0"/>
              <a:t>4. Konkrete og nyskapende tiltak for å rekruttere flere kvinner til toppstillinger.  </a:t>
            </a:r>
          </a:p>
          <a:p>
            <a:endParaRPr lang="nb-NO" dirty="0"/>
          </a:p>
        </p:txBody>
      </p:sp>
      <p:sp>
        <p:nvSpPr>
          <p:cNvPr id="4" name="Plassholder for bunntekst 3"/>
          <p:cNvSpPr>
            <a:spLocks noGrp="1"/>
          </p:cNvSpPr>
          <p:nvPr>
            <p:ph type="ftr" sz="quarter" idx="11"/>
          </p:nvPr>
        </p:nvSpPr>
        <p:spPr/>
        <p:txBody>
          <a:bodyPr/>
          <a:lstStyle/>
          <a:p>
            <a:r>
              <a:rPr lang="nb-NO" dirty="0" smtClean="0"/>
              <a:t>POA</a:t>
            </a:r>
            <a:endParaRPr lang="nb-NO" dirty="0"/>
          </a:p>
        </p:txBody>
      </p:sp>
    </p:spTree>
    <p:extLst>
      <p:ext uri="{BB962C8B-B14F-4D97-AF65-F5344CB8AC3E}">
        <p14:creationId xmlns:p14="http://schemas.microsoft.com/office/powerpoint/2010/main" val="2213193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Studiens datagrunnlag</a:t>
            </a:r>
            <a:endParaRPr lang="en-US" dirty="0"/>
          </a:p>
        </p:txBody>
      </p:sp>
      <p:sp>
        <p:nvSpPr>
          <p:cNvPr id="3" name="Content Placeholder 2"/>
          <p:cNvSpPr>
            <a:spLocks noGrp="1"/>
          </p:cNvSpPr>
          <p:nvPr>
            <p:ph idx="1"/>
          </p:nvPr>
        </p:nvSpPr>
        <p:spPr/>
        <p:txBody>
          <a:bodyPr/>
          <a:lstStyle/>
          <a:p>
            <a:r>
              <a:rPr lang="nb-NO" dirty="0" smtClean="0"/>
              <a:t>Dokumentanalyse (Handlingsplaner; Likestillingsstatistikk; NIFU, DBH etc.)</a:t>
            </a:r>
          </a:p>
          <a:p>
            <a:pPr marL="0" indent="0">
              <a:buNone/>
            </a:pPr>
            <a:endParaRPr lang="nb-NO" dirty="0" smtClean="0"/>
          </a:p>
          <a:p>
            <a:r>
              <a:rPr lang="nb-NO" dirty="0"/>
              <a:t>M</a:t>
            </a:r>
            <a:r>
              <a:rPr lang="nb-NO" dirty="0" smtClean="0"/>
              <a:t>øter med ledelsen </a:t>
            </a:r>
          </a:p>
          <a:p>
            <a:endParaRPr lang="nb-NO" dirty="0" smtClean="0"/>
          </a:p>
          <a:p>
            <a:r>
              <a:rPr lang="nb-NO" dirty="0" smtClean="0"/>
              <a:t>12 fokusgruppeintervjuer og 4 personlige intervjuer ved tre institusjoner (UiB; </a:t>
            </a:r>
            <a:r>
              <a:rPr lang="nb-NO" dirty="0" err="1" smtClean="0"/>
              <a:t>HiB</a:t>
            </a:r>
            <a:r>
              <a:rPr lang="nb-NO" dirty="0" smtClean="0"/>
              <a:t> og HI)</a:t>
            </a:r>
          </a:p>
          <a:p>
            <a:endParaRPr lang="en-US" dirty="0"/>
          </a:p>
        </p:txBody>
      </p:sp>
    </p:spTree>
    <p:extLst>
      <p:ext uri="{BB962C8B-B14F-4D97-AF65-F5344CB8AC3E}">
        <p14:creationId xmlns:p14="http://schemas.microsoft.com/office/powerpoint/2010/main" val="1713496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46373" y="692696"/>
            <a:ext cx="8229600" cy="633412"/>
          </a:xfrm>
        </p:spPr>
        <p:txBody>
          <a:bodyPr>
            <a:normAutofit fontScale="90000"/>
          </a:bodyPr>
          <a:lstStyle/>
          <a:p>
            <a:r>
              <a:rPr lang="nb-NO" sz="4000" b="1" dirty="0">
                <a:solidFill>
                  <a:schemeClr val="folHlink"/>
                </a:solidFill>
                <a:cs typeface="MV Boli" panose="02000500030200090000" pitchFamily="2" charset="0"/>
              </a:rPr>
              <a:t>Faktorer som </a:t>
            </a:r>
            <a:r>
              <a:rPr lang="nb-NO" sz="4000" b="1" dirty="0" smtClean="0">
                <a:solidFill>
                  <a:schemeClr val="folHlink"/>
                </a:solidFill>
                <a:cs typeface="MV Boli" panose="02000500030200090000" pitchFamily="2" charset="0"/>
              </a:rPr>
              <a:t>påvirker kvinners karriereutvikling</a:t>
            </a:r>
            <a:endParaRPr lang="nb-NO" sz="4000" b="1" dirty="0">
              <a:solidFill>
                <a:schemeClr val="folHlink"/>
              </a:solidFill>
              <a:cs typeface="MV Boli" panose="02000500030200090000" pitchFamily="2" charset="0"/>
            </a:endParaRPr>
          </a:p>
        </p:txBody>
      </p:sp>
      <p:sp>
        <p:nvSpPr>
          <p:cNvPr id="3" name="Plassholder for innhold 2"/>
          <p:cNvSpPr>
            <a:spLocks noGrp="1"/>
          </p:cNvSpPr>
          <p:nvPr>
            <p:ph idx="1"/>
          </p:nvPr>
        </p:nvSpPr>
        <p:spPr>
          <a:xfrm>
            <a:off x="457200" y="1196975"/>
            <a:ext cx="8229600" cy="1791260"/>
          </a:xfrm>
        </p:spPr>
        <p:txBody>
          <a:bodyPr>
            <a:spAutoFit/>
          </a:bodyPr>
          <a:lstStyle/>
          <a:p>
            <a:pPr marL="0" indent="0">
              <a:buNone/>
            </a:pPr>
            <a:endParaRPr lang="nb-NO" dirty="0" smtClean="0"/>
          </a:p>
          <a:p>
            <a:pPr marL="0" indent="0">
              <a:buNone/>
            </a:pPr>
            <a:endParaRPr lang="nb-NO" dirty="0" smtClean="0"/>
          </a:p>
          <a:p>
            <a:pPr marL="0" indent="0">
              <a:buNone/>
            </a:pPr>
            <a:endParaRPr lang="nb-NO" dirty="0" smtClean="0"/>
          </a:p>
          <a:p>
            <a:pPr marL="0" indent="0">
              <a:buNone/>
            </a:pPr>
            <a:endParaRPr lang="nb-NO" dirty="0" smtClean="0"/>
          </a:p>
        </p:txBody>
      </p:sp>
      <p:sp>
        <p:nvSpPr>
          <p:cNvPr id="4" name="Plassholder for bunntekst 3"/>
          <p:cNvSpPr>
            <a:spLocks noGrp="1"/>
          </p:cNvSpPr>
          <p:nvPr>
            <p:ph type="ftr" sz="quarter" idx="11"/>
          </p:nvPr>
        </p:nvSpPr>
        <p:spPr/>
        <p:txBody>
          <a:bodyPr/>
          <a:lstStyle/>
          <a:p>
            <a:pPr>
              <a:defRPr/>
            </a:pPr>
            <a:r>
              <a:rPr lang="nb-NO" dirty="0" smtClean="0"/>
              <a:t>POA</a:t>
            </a:r>
            <a:endParaRPr lang="nb-NO" dirty="0"/>
          </a:p>
        </p:txBody>
      </p:sp>
      <p:pic>
        <p:nvPicPr>
          <p:cNvPr id="5" name="4 Bilet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5988705"/>
            <a:ext cx="1440160" cy="545002"/>
          </a:xfrm>
          <a:prstGeom prst="rect">
            <a:avLst/>
          </a:prstGeom>
        </p:spPr>
      </p:pic>
      <p:graphicFrame>
        <p:nvGraphicFramePr>
          <p:cNvPr id="6" name="Content Placeholder 7"/>
          <p:cNvGraphicFramePr>
            <a:graphicFrameLocks/>
          </p:cNvGraphicFramePr>
          <p:nvPr>
            <p:extLst>
              <p:ext uri="{D42A27DB-BD31-4B8C-83A1-F6EECF244321}">
                <p14:modId xmlns:p14="http://schemas.microsoft.com/office/powerpoint/2010/main" val="3880054476"/>
              </p:ext>
            </p:extLst>
          </p:nvPr>
        </p:nvGraphicFramePr>
        <p:xfrm>
          <a:off x="457200" y="1196975"/>
          <a:ext cx="8229600" cy="4929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767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smtClean="0"/>
              <a:t>Utvalgte funn</a:t>
            </a:r>
            <a:endParaRPr lang="en-US" dirty="0"/>
          </a:p>
        </p:txBody>
      </p:sp>
      <p:sp>
        <p:nvSpPr>
          <p:cNvPr id="4" name="Plassholder for innhold 3"/>
          <p:cNvSpPr>
            <a:spLocks noGrp="1"/>
          </p:cNvSpPr>
          <p:nvPr>
            <p:ph idx="1"/>
          </p:nvPr>
        </p:nvSpPr>
        <p:spPr/>
        <p:txBody>
          <a:bodyPr>
            <a:normAutofit/>
          </a:bodyPr>
          <a:lstStyle/>
          <a:p>
            <a:r>
              <a:rPr lang="da-DK" dirty="0" smtClean="0"/>
              <a:t>Sterkt personlig </a:t>
            </a:r>
            <a:r>
              <a:rPr lang="da-DK" dirty="0"/>
              <a:t>engasjement </a:t>
            </a:r>
            <a:r>
              <a:rPr lang="da-DK" dirty="0" smtClean="0"/>
              <a:t>rundt egen </a:t>
            </a:r>
            <a:r>
              <a:rPr lang="da-DK" dirty="0"/>
              <a:t>forskning og faglige virke. </a:t>
            </a:r>
            <a:endParaRPr lang="da-DK" dirty="0" smtClean="0"/>
          </a:p>
          <a:p>
            <a:r>
              <a:rPr lang="da-DK" dirty="0" smtClean="0"/>
              <a:t>Ønske om å bringe opparbeidet kunnskap og erfaringer videre til andre – men møter hindringer </a:t>
            </a:r>
          </a:p>
          <a:p>
            <a:r>
              <a:rPr lang="nb-NO" sz="2800" dirty="0" smtClean="0">
                <a:latin typeface="Arial" panose="020B0604020202020204" pitchFamily="34" charset="0"/>
                <a:cs typeface="Arial" panose="020B0604020202020204" pitchFamily="34" charset="0"/>
              </a:rPr>
              <a:t>«…</a:t>
            </a:r>
            <a:r>
              <a:rPr lang="nb-NO" sz="2800" i="1" dirty="0" smtClean="0">
                <a:latin typeface="Arial" panose="020B0604020202020204" pitchFamily="34" charset="0"/>
                <a:cs typeface="Arial" panose="020B0604020202020204" pitchFamily="34" charset="0"/>
              </a:rPr>
              <a:t>At </a:t>
            </a:r>
            <a:r>
              <a:rPr lang="nb-NO" sz="2800" i="1" dirty="0">
                <a:latin typeface="Arial" panose="020B0604020202020204" pitchFamily="34" charset="0"/>
                <a:cs typeface="Arial" panose="020B0604020202020204" pitchFamily="34" charset="0"/>
              </a:rPr>
              <a:t>vi har lyst til å utvikle fagfeltet og bringe videre det vi kan, bygge opp et fagområde, det er det ingen som diskuterer med deg</a:t>
            </a:r>
            <a:r>
              <a:rPr lang="nb-NO" sz="2800" dirty="0">
                <a:latin typeface="Arial" panose="020B0604020202020204" pitchFamily="34" charset="0"/>
                <a:cs typeface="Arial" panose="020B0604020202020204" pitchFamily="34" charset="0"/>
              </a:rPr>
              <a:t>» </a:t>
            </a:r>
            <a:endParaRPr lang="da-DK" sz="2800" dirty="0" smtClean="0">
              <a:latin typeface="Arial" panose="020B0604020202020204" pitchFamily="34" charset="0"/>
              <a:cs typeface="Arial" panose="020B0604020202020204" pitchFamily="34" charset="0"/>
            </a:endParaRPr>
          </a:p>
          <a:p>
            <a:endParaRPr lang="da-DK" dirty="0">
              <a:latin typeface="Arial" panose="020B0604020202020204" pitchFamily="34" charset="0"/>
              <a:cs typeface="Arial" panose="020B0604020202020204" pitchFamily="34" charset="0"/>
            </a:endParaRPr>
          </a:p>
          <a:p>
            <a:endParaRPr lang="da-DK" dirty="0" smtClean="0"/>
          </a:p>
          <a:p>
            <a:endParaRPr lang="da-DK" dirty="0"/>
          </a:p>
          <a:p>
            <a:endParaRPr lang="da-DK" dirty="0" smtClean="0"/>
          </a:p>
          <a:p>
            <a:endParaRPr lang="da-DK" dirty="0" smtClean="0"/>
          </a:p>
          <a:p>
            <a:endParaRPr lang="da-DK" dirty="0" smtClean="0"/>
          </a:p>
          <a:p>
            <a:endParaRPr lang="en-US" dirty="0"/>
          </a:p>
        </p:txBody>
      </p:sp>
    </p:spTree>
    <p:extLst>
      <p:ext uri="{BB962C8B-B14F-4D97-AF65-F5344CB8AC3E}">
        <p14:creationId xmlns:p14="http://schemas.microsoft.com/office/powerpoint/2010/main" val="4098583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Kjønnsbalanse som tema og mål</a:t>
            </a:r>
            <a:endParaRPr lang="en-US" dirty="0"/>
          </a:p>
        </p:txBody>
      </p:sp>
      <p:sp>
        <p:nvSpPr>
          <p:cNvPr id="3" name="Plassholder for innhold 2"/>
          <p:cNvSpPr>
            <a:spLocks noGrp="1"/>
          </p:cNvSpPr>
          <p:nvPr>
            <p:ph idx="1"/>
          </p:nvPr>
        </p:nvSpPr>
        <p:spPr/>
        <p:txBody>
          <a:bodyPr>
            <a:normAutofit lnSpcReduction="10000"/>
          </a:bodyPr>
          <a:lstStyle/>
          <a:p>
            <a:pPr lvl="0"/>
            <a:r>
              <a:rPr lang="da-DK" dirty="0" smtClean="0"/>
              <a:t>Kjønnbalanse</a:t>
            </a:r>
            <a:r>
              <a:rPr lang="da-DK" dirty="0"/>
              <a:t>: ikke </a:t>
            </a:r>
            <a:r>
              <a:rPr lang="da-DK" dirty="0" smtClean="0"/>
              <a:t>tematisert, eller </a:t>
            </a:r>
            <a:r>
              <a:rPr lang="da-DK" dirty="0"/>
              <a:t>tatt opp på måter som ikke handlet om </a:t>
            </a:r>
            <a:r>
              <a:rPr lang="da-DK" dirty="0" smtClean="0"/>
              <a:t>likestilling:</a:t>
            </a:r>
            <a:endParaRPr lang="da-DK" dirty="0"/>
          </a:p>
          <a:p>
            <a:r>
              <a:rPr lang="nb-NO" sz="2800" i="1" dirty="0">
                <a:latin typeface="Arial" panose="020B0604020202020204" pitchFamily="34" charset="0"/>
                <a:cs typeface="Arial" panose="020B0604020202020204" pitchFamily="34" charset="0"/>
              </a:rPr>
              <a:t>«det diskuteres aldri, det snakkes ikke noe om det, og det er ingen som vil snakke om det» </a:t>
            </a:r>
            <a:endParaRPr lang="nb-NO" sz="2800" i="1" dirty="0" smtClean="0">
              <a:latin typeface="Arial" panose="020B0604020202020204" pitchFamily="34" charset="0"/>
              <a:cs typeface="Arial" panose="020B0604020202020204" pitchFamily="34" charset="0"/>
            </a:endParaRPr>
          </a:p>
          <a:p>
            <a:r>
              <a:rPr lang="nb-NO" sz="2800" i="1" dirty="0">
                <a:latin typeface="Arial" panose="020B0604020202020204" pitchFamily="34" charset="0"/>
                <a:cs typeface="Arial" panose="020B0604020202020204" pitchFamily="34" charset="0"/>
              </a:rPr>
              <a:t>«de strukturelle problematikkene blir det ikke snakket så mye om, fødselspermisjoner er ikke et tema. Jeg har inntrykk at det er instrumentelt, at en må få kvinner opp på et akseptabelt nivå, sånn at det ser greit </a:t>
            </a:r>
            <a:r>
              <a:rPr lang="nb-NO" sz="2800" i="1" dirty="0" smtClean="0">
                <a:latin typeface="Arial" panose="020B0604020202020204" pitchFamily="34" charset="0"/>
                <a:cs typeface="Arial" panose="020B0604020202020204" pitchFamily="34" charset="0"/>
              </a:rPr>
              <a:t>ut…Retorikken </a:t>
            </a:r>
            <a:r>
              <a:rPr lang="nb-NO" sz="2800" i="1" dirty="0">
                <a:latin typeface="Arial" panose="020B0604020202020204" pitchFamily="34" charset="0"/>
                <a:cs typeface="Arial" panose="020B0604020202020204" pitchFamily="34" charset="0"/>
              </a:rPr>
              <a:t>er instrumentell</a:t>
            </a:r>
            <a:r>
              <a:rPr lang="nb-NO" sz="2800" i="1" dirty="0" smtClean="0">
                <a:latin typeface="Arial" panose="020B0604020202020204" pitchFamily="34" charset="0"/>
                <a:cs typeface="Arial" panose="020B0604020202020204" pitchFamily="34" charset="0"/>
              </a:rPr>
              <a:t>»</a:t>
            </a:r>
            <a:r>
              <a:rPr lang="nb-NO" sz="2800" i="1" dirty="0">
                <a:latin typeface="Arial" panose="020B0604020202020204" pitchFamily="34" charset="0"/>
                <a:cs typeface="Arial" panose="020B0604020202020204" pitchFamily="34" charset="0"/>
              </a:rPr>
              <a:t> </a:t>
            </a:r>
            <a:endParaRPr lang="nb-NO" sz="2800" dirty="0">
              <a:latin typeface="Arial" panose="020B0604020202020204" pitchFamily="34" charset="0"/>
              <a:cs typeface="Arial" panose="020B0604020202020204" pitchFamily="34" charset="0"/>
            </a:endParaRPr>
          </a:p>
          <a:p>
            <a:endParaRPr lang="nb-NO" sz="2800" dirty="0">
              <a:latin typeface="Arial" panose="020B0604020202020204" pitchFamily="34" charset="0"/>
              <a:cs typeface="Arial" panose="020B0604020202020204" pitchFamily="34" charset="0"/>
            </a:endParaRPr>
          </a:p>
          <a:p>
            <a:endParaRPr lang="nb-NO" dirty="0"/>
          </a:p>
          <a:p>
            <a:pPr lvl="0"/>
            <a:endParaRPr lang="da-DK" dirty="0"/>
          </a:p>
          <a:p>
            <a:pPr lvl="0"/>
            <a:endParaRPr lang="en-US" dirty="0"/>
          </a:p>
          <a:p>
            <a:endParaRPr lang="en-US" dirty="0"/>
          </a:p>
        </p:txBody>
      </p:sp>
    </p:spTree>
    <p:extLst>
      <p:ext uri="{BB962C8B-B14F-4D97-AF65-F5344CB8AC3E}">
        <p14:creationId xmlns:p14="http://schemas.microsoft.com/office/powerpoint/2010/main" val="4080478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Kjønnsbalanse</a:t>
            </a:r>
            <a:endParaRPr lang="nb-NO" dirty="0"/>
          </a:p>
        </p:txBody>
      </p:sp>
      <p:sp>
        <p:nvSpPr>
          <p:cNvPr id="3" name="Plassholder for innhold 2"/>
          <p:cNvSpPr>
            <a:spLocks noGrp="1"/>
          </p:cNvSpPr>
          <p:nvPr>
            <p:ph idx="1"/>
          </p:nvPr>
        </p:nvSpPr>
        <p:spPr/>
        <p:txBody>
          <a:bodyPr>
            <a:normAutofit lnSpcReduction="10000"/>
          </a:bodyPr>
          <a:lstStyle/>
          <a:p>
            <a:r>
              <a:rPr lang="da-DK" dirty="0"/>
              <a:t>Institusjonelt: Målet om kjønnbalanse begrunnes vekselvis ut fra rettferdighetshensyn og fra ressurshensyn (sløsing av talenter).   </a:t>
            </a:r>
            <a:endParaRPr lang="en-US" dirty="0"/>
          </a:p>
          <a:p>
            <a:pPr lvl="0"/>
            <a:r>
              <a:rPr lang="da-DK" dirty="0"/>
              <a:t>Flere yngre forskere mener en mer systematisk inkorporering av kjønnsperspektiver i forskningen ville ha positive effekter på fagene og forskningsutviklingen.</a:t>
            </a:r>
          </a:p>
          <a:p>
            <a:endParaRPr lang="nb-NO" dirty="0"/>
          </a:p>
        </p:txBody>
      </p:sp>
    </p:spTree>
    <p:extLst>
      <p:ext uri="{BB962C8B-B14F-4D97-AF65-F5344CB8AC3E}">
        <p14:creationId xmlns:p14="http://schemas.microsoft.com/office/powerpoint/2010/main" val="1028423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Karrieresystemet</a:t>
            </a:r>
            <a:endParaRPr lang="en-US" dirty="0"/>
          </a:p>
        </p:txBody>
      </p:sp>
      <p:sp>
        <p:nvSpPr>
          <p:cNvPr id="3" name="Plassholder for innhold 2"/>
          <p:cNvSpPr>
            <a:spLocks noGrp="1"/>
          </p:cNvSpPr>
          <p:nvPr>
            <p:ph idx="1"/>
          </p:nvPr>
        </p:nvSpPr>
        <p:spPr/>
        <p:txBody>
          <a:bodyPr>
            <a:normAutofit/>
          </a:bodyPr>
          <a:lstStyle/>
          <a:p>
            <a:pPr lvl="0"/>
            <a:r>
              <a:rPr lang="da-DK" dirty="0" smtClean="0"/>
              <a:t>Ressursbasen vokser, mer midlertidighet</a:t>
            </a:r>
          </a:p>
          <a:p>
            <a:pPr lvl="0"/>
            <a:r>
              <a:rPr lang="da-DK" dirty="0" smtClean="0"/>
              <a:t>Opphoping </a:t>
            </a:r>
            <a:r>
              <a:rPr lang="da-DK" dirty="0"/>
              <a:t>av </a:t>
            </a:r>
            <a:r>
              <a:rPr lang="da-DK" dirty="0" smtClean="0"/>
              <a:t>kandidater </a:t>
            </a:r>
            <a:r>
              <a:rPr lang="da-DK" dirty="0"/>
              <a:t>i </a:t>
            </a:r>
            <a:r>
              <a:rPr lang="da-DK" dirty="0" smtClean="0"/>
              <a:t>kombinasjon med få stillinger betyr </a:t>
            </a:r>
            <a:r>
              <a:rPr lang="da-DK" b="1" dirty="0"/>
              <a:t>kø</a:t>
            </a:r>
            <a:r>
              <a:rPr lang="da-DK" dirty="0"/>
              <a:t> og tilspisset </a:t>
            </a:r>
            <a:r>
              <a:rPr lang="da-DK" b="1" dirty="0"/>
              <a:t>konkurranse</a:t>
            </a:r>
            <a:endParaRPr lang="da-DK" b="1" dirty="0" smtClean="0"/>
          </a:p>
          <a:p>
            <a:pPr lvl="0"/>
            <a:r>
              <a:rPr lang="da-DK" dirty="0" smtClean="0"/>
              <a:t>Kø betyr at antallet </a:t>
            </a:r>
            <a:r>
              <a:rPr lang="da-DK" i="1" dirty="0"/>
              <a:t>like gode </a:t>
            </a:r>
            <a:r>
              <a:rPr lang="da-DK" dirty="0"/>
              <a:t>kandidater </a:t>
            </a:r>
            <a:r>
              <a:rPr lang="da-DK" dirty="0" smtClean="0"/>
              <a:t>øker. </a:t>
            </a:r>
          </a:p>
          <a:p>
            <a:pPr lvl="0"/>
            <a:r>
              <a:rPr lang="da-DK" dirty="0" smtClean="0"/>
              <a:t>Bevissthet om at andre </a:t>
            </a:r>
            <a:r>
              <a:rPr lang="da-DK" dirty="0"/>
              <a:t>typer </a:t>
            </a:r>
            <a:r>
              <a:rPr lang="da-DK" dirty="0" smtClean="0"/>
              <a:t>vurderinger (sosiale</a:t>
            </a:r>
            <a:r>
              <a:rPr lang="da-DK" dirty="0"/>
              <a:t>, personlige) </a:t>
            </a:r>
            <a:r>
              <a:rPr lang="da-DK" dirty="0" smtClean="0"/>
              <a:t>enn faglige, spiller </a:t>
            </a:r>
            <a:r>
              <a:rPr lang="da-DK" dirty="0"/>
              <a:t>med i vurdering av hvem som er interessante for en stilling.</a:t>
            </a:r>
            <a:endParaRPr lang="en-US" dirty="0"/>
          </a:p>
          <a:p>
            <a:endParaRPr lang="en-US" dirty="0"/>
          </a:p>
        </p:txBody>
      </p:sp>
    </p:spTree>
    <p:extLst>
      <p:ext uri="{BB962C8B-B14F-4D97-AF65-F5344CB8AC3E}">
        <p14:creationId xmlns:p14="http://schemas.microsoft.com/office/powerpoint/2010/main" val="663460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1460</Words>
  <Application>Microsoft Office PowerPoint</Application>
  <PresentationFormat>On-screen Show (4:3)</PresentationFormat>
  <Paragraphs>132</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MV Boli</vt:lpstr>
      <vt:lpstr>Office Theme</vt:lpstr>
      <vt:lpstr>Farefull ferd mot toppen – muligheter og begrensinger for kjønnsbalanse i akademiske toppstillinger  </vt:lpstr>
      <vt:lpstr>PowerPoint Presentation</vt:lpstr>
      <vt:lpstr>Balanse – Bergen</vt:lpstr>
      <vt:lpstr>Studiens datagrunnlag</vt:lpstr>
      <vt:lpstr>Faktorer som påvirker kvinners karriereutvikling</vt:lpstr>
      <vt:lpstr>Utvalgte funn</vt:lpstr>
      <vt:lpstr>Kjønnsbalanse som tema og mål</vt:lpstr>
      <vt:lpstr>Kjønnsbalanse</vt:lpstr>
      <vt:lpstr>Karrieresystemet</vt:lpstr>
      <vt:lpstr>«å være synlig»</vt:lpstr>
      <vt:lpstr>Tilsettingsprosessen</vt:lpstr>
      <vt:lpstr>Avansement/opprykk</vt:lpstr>
      <vt:lpstr>Kjønnsdelt omsorgsarbeid</vt:lpstr>
      <vt:lpstr>Den gode forskeren</vt:lpstr>
      <vt:lpstr>Forsker/Professorrollen</vt:lpstr>
      <vt:lpstr>Hvordan avansere?</vt:lpstr>
      <vt:lpstr>Uformelle mekanismer</vt:lpstr>
      <vt:lpstr>Faglig og sosial støtte</vt:lpstr>
      <vt:lpstr>Karriereløp og livsfaser  </vt:lpstr>
      <vt:lpstr>Subtile former for ekskludering?</vt:lpstr>
      <vt:lpstr>Lite bevissthet om kjønnede barrierer</vt:lpstr>
      <vt:lpstr>Tiltak og strategier </vt:lpstr>
      <vt:lpstr>Tiltak</vt:lpstr>
      <vt:lpstr>Forslag til Tiltak</vt:lpstr>
    </vt:vector>
  </TitlesOfParts>
  <Company>UiB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Farefull ferd mot toppen – muligheter og begrensinger for kjønnsbalanse i akademiske toppstillinger</dc:title>
  <dc:creator>Sevil Sümer</dc:creator>
  <cp:lastModifiedBy>Tove Lie</cp:lastModifiedBy>
  <cp:revision>53</cp:revision>
  <dcterms:created xsi:type="dcterms:W3CDTF">2015-12-01T11:50:30Z</dcterms:created>
  <dcterms:modified xsi:type="dcterms:W3CDTF">2015-12-10T14:28:40Z</dcterms:modified>
</cp:coreProperties>
</file>