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1"/>
  </p:sldMasterIdLst>
  <p:notesMasterIdLst>
    <p:notesMasterId r:id="rId35"/>
  </p:notesMasterIdLst>
  <p:handoutMasterIdLst>
    <p:handoutMasterId r:id="rId36"/>
  </p:handoutMasterIdLst>
  <p:sldIdLst>
    <p:sldId id="1725" r:id="rId2"/>
    <p:sldId id="1765" r:id="rId3"/>
    <p:sldId id="1727" r:id="rId4"/>
    <p:sldId id="1713" r:id="rId5"/>
    <p:sldId id="1766" r:id="rId6"/>
    <p:sldId id="1770" r:id="rId7"/>
    <p:sldId id="1733" r:id="rId8"/>
    <p:sldId id="1729" r:id="rId9"/>
    <p:sldId id="1730" r:id="rId10"/>
    <p:sldId id="1731" r:id="rId11"/>
    <p:sldId id="1734" r:id="rId12"/>
    <p:sldId id="1735" r:id="rId13"/>
    <p:sldId id="1736" r:id="rId14"/>
    <p:sldId id="1738" r:id="rId15"/>
    <p:sldId id="1740" r:id="rId16"/>
    <p:sldId id="1741" r:id="rId17"/>
    <p:sldId id="1742" r:id="rId18"/>
    <p:sldId id="1743" r:id="rId19"/>
    <p:sldId id="1744" r:id="rId20"/>
    <p:sldId id="1745" r:id="rId21"/>
    <p:sldId id="1746" r:id="rId22"/>
    <p:sldId id="1747" r:id="rId23"/>
    <p:sldId id="1748" r:id="rId24"/>
    <p:sldId id="1751" r:id="rId25"/>
    <p:sldId id="1753" r:id="rId26"/>
    <p:sldId id="1755" r:id="rId27"/>
    <p:sldId id="1757" r:id="rId28"/>
    <p:sldId id="1759" r:id="rId29"/>
    <p:sldId id="1760" r:id="rId30"/>
    <p:sldId id="1761" r:id="rId31"/>
    <p:sldId id="1762" r:id="rId32"/>
    <p:sldId id="1771" r:id="rId33"/>
    <p:sldId id="176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17" userDrawn="1">
          <p15:clr>
            <a:srgbClr val="A4A3A4"/>
          </p15:clr>
        </p15:guide>
        <p15:guide id="2" pos="438" userDrawn="1">
          <p15:clr>
            <a:srgbClr val="A4A3A4"/>
          </p15:clr>
        </p15:guide>
        <p15:guide id="5" pos="4021" userDrawn="1">
          <p15:clr>
            <a:srgbClr val="A4A3A4"/>
          </p15:clr>
        </p15:guide>
        <p15:guide id="7" orient="horz" pos="95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5DA7"/>
    <a:srgbClr val="FAFAF8"/>
    <a:srgbClr val="D4DADC"/>
    <a:srgbClr val="00A5AA"/>
    <a:srgbClr val="DE5523"/>
    <a:srgbClr val="3D80BE"/>
    <a:srgbClr val="007434"/>
    <a:srgbClr val="D4ECBA"/>
    <a:srgbClr val="011E47"/>
    <a:srgbClr val="0165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93" autoAdjust="0"/>
    <p:restoredTop sz="96374" autoAdjust="0"/>
  </p:normalViewPr>
  <p:slideViewPr>
    <p:cSldViewPr snapToGrid="0">
      <p:cViewPr varScale="1">
        <p:scale>
          <a:sx n="66" d="100"/>
          <a:sy n="66" d="100"/>
        </p:scale>
        <p:origin x="1830" y="78"/>
      </p:cViewPr>
      <p:guideLst>
        <p:guide orient="horz" pos="3317"/>
        <p:guide pos="438"/>
        <p:guide pos="4021"/>
        <p:guide orient="horz" pos="95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3" d="100"/>
          <a:sy n="83" d="100"/>
        </p:scale>
        <p:origin x="3930"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11BF5F-9B5E-4A61-B321-72E32560B23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3C366C2-4D01-4962-8E2D-2437E4EA14F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6671CBD-7626-4544-AC78-4681521E4F54}" type="datetimeFigureOut">
              <a:rPr lang="en-US" smtClean="0"/>
              <a:t>8/22/2019</a:t>
            </a:fld>
            <a:endParaRPr lang="en-US"/>
          </a:p>
        </p:txBody>
      </p:sp>
      <p:sp>
        <p:nvSpPr>
          <p:cNvPr id="4" name="Footer Placeholder 3">
            <a:extLst>
              <a:ext uri="{FF2B5EF4-FFF2-40B4-BE49-F238E27FC236}">
                <a16:creationId xmlns:a16="http://schemas.microsoft.com/office/drawing/2014/main" id="{D774447E-66D8-4460-8CDC-A8FF59139F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B1F16CF-0E4D-4F18-8F70-F47538C5D5D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B4826C-8D82-4FD7-BD7D-5A4EF20F622A}" type="slidenum">
              <a:rPr lang="en-US" smtClean="0"/>
              <a:t>‹#›</a:t>
            </a:fld>
            <a:endParaRPr lang="en-US"/>
          </a:p>
        </p:txBody>
      </p:sp>
    </p:spTree>
    <p:extLst>
      <p:ext uri="{BB962C8B-B14F-4D97-AF65-F5344CB8AC3E}">
        <p14:creationId xmlns:p14="http://schemas.microsoft.com/office/powerpoint/2010/main" val="28006187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86A379-011A-44FD-8283-9052D334678E}" type="datetimeFigureOut">
              <a:rPr lang="en-US" smtClean="0"/>
              <a:t>8/22/2019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1AF163-23AD-49DE-B979-37C9F2698D44}" type="slidenum">
              <a:rPr lang="en-US" smtClean="0"/>
              <a:t>‹#›</a:t>
            </a:fld>
            <a:endParaRPr lang="en-US"/>
          </a:p>
        </p:txBody>
      </p:sp>
    </p:spTree>
    <p:extLst>
      <p:ext uri="{BB962C8B-B14F-4D97-AF65-F5344CB8AC3E}">
        <p14:creationId xmlns:p14="http://schemas.microsoft.com/office/powerpoint/2010/main" val="4001968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6024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10</a:t>
            </a:fld>
            <a:endParaRPr lang="en-GB"/>
          </a:p>
        </p:txBody>
      </p:sp>
    </p:spTree>
    <p:extLst>
      <p:ext uri="{BB962C8B-B14F-4D97-AF65-F5344CB8AC3E}">
        <p14:creationId xmlns:p14="http://schemas.microsoft.com/office/powerpoint/2010/main" val="104942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0821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12</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8596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13</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720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14</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0513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15</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419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16</a:t>
            </a:fld>
            <a:endParaRPr lang="en-GB"/>
          </a:p>
        </p:txBody>
      </p:sp>
    </p:spTree>
    <p:extLst>
      <p:ext uri="{BB962C8B-B14F-4D97-AF65-F5344CB8AC3E}">
        <p14:creationId xmlns:p14="http://schemas.microsoft.com/office/powerpoint/2010/main" val="1291311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17</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0603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18</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0926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19</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2323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6075" y="809625"/>
            <a:ext cx="7177088" cy="4038600"/>
          </a:xfrm>
        </p:spPr>
      </p:sp>
      <p:sp>
        <p:nvSpPr>
          <p:cNvPr id="3" name="Notes Placeholder 2"/>
          <p:cNvSpPr>
            <a:spLocks noGrp="1"/>
          </p:cNvSpPr>
          <p:nvPr>
            <p:ph type="body" idx="1"/>
          </p:nvPr>
        </p:nvSpPr>
        <p:spPr/>
        <p:txBody>
          <a:bodyPr/>
          <a:lstStyle/>
          <a:p>
            <a:pPr>
              <a:spcAft>
                <a:spcPts val="568"/>
              </a:spcAft>
            </a:pPr>
            <a:endParaRPr lang="en-US" dirty="0"/>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7BD41AF2-7DEF-4BF8-B0E0-84FD5DA08764}"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0086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20</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4184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7428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22</a:t>
            </a:fld>
            <a:endParaRPr lang="en-GB"/>
          </a:p>
        </p:txBody>
      </p:sp>
    </p:spTree>
    <p:extLst>
      <p:ext uri="{BB962C8B-B14F-4D97-AF65-F5344CB8AC3E}">
        <p14:creationId xmlns:p14="http://schemas.microsoft.com/office/powerpoint/2010/main" val="4024460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23</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1296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24</a:t>
            </a:fld>
            <a:endParaRPr lang="en-GB"/>
          </a:p>
        </p:txBody>
      </p:sp>
    </p:spTree>
    <p:extLst>
      <p:ext uri="{BB962C8B-B14F-4D97-AF65-F5344CB8AC3E}">
        <p14:creationId xmlns:p14="http://schemas.microsoft.com/office/powerpoint/2010/main" val="3445929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25</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40695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26</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16665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27</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1260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28</a:t>
            </a:fld>
            <a:endParaRPr lang="en-GB"/>
          </a:p>
        </p:txBody>
      </p:sp>
    </p:spTree>
    <p:extLst>
      <p:ext uri="{BB962C8B-B14F-4D97-AF65-F5344CB8AC3E}">
        <p14:creationId xmlns:p14="http://schemas.microsoft.com/office/powerpoint/2010/main" val="39812404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29</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6520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3</a:t>
            </a:fld>
            <a:endParaRPr lang="en-GB"/>
          </a:p>
        </p:txBody>
      </p:sp>
    </p:spTree>
    <p:extLst>
      <p:ext uri="{BB962C8B-B14F-4D97-AF65-F5344CB8AC3E}">
        <p14:creationId xmlns:p14="http://schemas.microsoft.com/office/powerpoint/2010/main" val="39907325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30</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78174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31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1751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32</a:t>
            </a:fld>
            <a:endParaRPr lang="en-GB"/>
          </a:p>
        </p:txBody>
      </p:sp>
    </p:spTree>
    <p:extLst>
      <p:ext uri="{BB962C8B-B14F-4D97-AF65-F5344CB8AC3E}">
        <p14:creationId xmlns:p14="http://schemas.microsoft.com/office/powerpoint/2010/main" val="10868925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33</a:t>
            </a:fld>
            <a:endParaRPr lang="en-GB"/>
          </a:p>
        </p:txBody>
      </p:sp>
    </p:spTree>
    <p:extLst>
      <p:ext uri="{BB962C8B-B14F-4D97-AF65-F5344CB8AC3E}">
        <p14:creationId xmlns:p14="http://schemas.microsoft.com/office/powerpoint/2010/main" val="2123712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4</a:t>
            </a:fld>
            <a:endParaRPr lang="en-GB"/>
          </a:p>
        </p:txBody>
      </p:sp>
    </p:spTree>
    <p:extLst>
      <p:ext uri="{BB962C8B-B14F-4D97-AF65-F5344CB8AC3E}">
        <p14:creationId xmlns:p14="http://schemas.microsoft.com/office/powerpoint/2010/main" val="837852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5</a:t>
            </a:fld>
            <a:endParaRPr lang="en-GB"/>
          </a:p>
        </p:txBody>
      </p:sp>
    </p:spTree>
    <p:extLst>
      <p:ext uri="{BB962C8B-B14F-4D97-AF65-F5344CB8AC3E}">
        <p14:creationId xmlns:p14="http://schemas.microsoft.com/office/powerpoint/2010/main" val="3070365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6</a:t>
            </a:fld>
            <a:endParaRPr lang="en-GB"/>
          </a:p>
        </p:txBody>
      </p:sp>
    </p:spTree>
    <p:extLst>
      <p:ext uri="{BB962C8B-B14F-4D97-AF65-F5344CB8AC3E}">
        <p14:creationId xmlns:p14="http://schemas.microsoft.com/office/powerpoint/2010/main" val="3811080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7</a:t>
            </a:fld>
            <a:endParaRPr lang="en-GB"/>
          </a:p>
        </p:txBody>
      </p:sp>
    </p:spTree>
    <p:extLst>
      <p:ext uri="{BB962C8B-B14F-4D97-AF65-F5344CB8AC3E}">
        <p14:creationId xmlns:p14="http://schemas.microsoft.com/office/powerpoint/2010/main" val="2899527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8</a:t>
            </a:fld>
            <a:endParaRPr lang="en-GB"/>
          </a:p>
        </p:txBody>
      </p:sp>
    </p:spTree>
    <p:extLst>
      <p:ext uri="{BB962C8B-B14F-4D97-AF65-F5344CB8AC3E}">
        <p14:creationId xmlns:p14="http://schemas.microsoft.com/office/powerpoint/2010/main" val="4104270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9</a:t>
            </a:fld>
            <a:endParaRPr lang="en-GB"/>
          </a:p>
        </p:txBody>
      </p:sp>
    </p:spTree>
    <p:extLst>
      <p:ext uri="{BB962C8B-B14F-4D97-AF65-F5344CB8AC3E}">
        <p14:creationId xmlns:p14="http://schemas.microsoft.com/office/powerpoint/2010/main" val="3881827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29295" cy="615397"/>
          </a:xfrm>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57556" cy="590215"/>
          </a:xfrm>
        </p:spPr>
        <p:txBody>
          <a:bodyPr anchor="b">
            <a:noAutofit/>
          </a:bodyPr>
          <a:lstStyle>
            <a:lvl1pPr marL="0" indent="0">
              <a:buNone/>
              <a:defRPr sz="2533" b="0" baseline="0">
                <a:solidFill>
                  <a:schemeClr val="bg2"/>
                </a:solidFill>
              </a:defRPr>
            </a:lvl1pPr>
          </a:lstStyle>
          <a:p>
            <a:pPr lvl="0"/>
            <a:r>
              <a:rPr lang="en-US" dirty="0"/>
              <a:t>CLICK TO ADD TAG LINE OR BEGINNING OF TITLE</a:t>
            </a:r>
            <a:endParaRPr lang="en-GB" dirty="0"/>
          </a:p>
        </p:txBody>
      </p:sp>
      <p:sp>
        <p:nvSpPr>
          <p:cNvPr id="7" name="Text Placeholder 6"/>
          <p:cNvSpPr>
            <a:spLocks noGrp="1"/>
          </p:cNvSpPr>
          <p:nvPr>
            <p:ph type="body" sz="quarter" idx="16" hasCustomPrompt="1"/>
          </p:nvPr>
        </p:nvSpPr>
        <p:spPr>
          <a:xfrm>
            <a:off x="299465" y="5620954"/>
            <a:ext cx="8957433" cy="424383"/>
          </a:xfrm>
        </p:spPr>
        <p:txBody>
          <a:bodyPr anchor="b">
            <a:normAutofit/>
          </a:bodyPr>
          <a:lstStyle>
            <a:lvl1pPr algn="l">
              <a:lnSpc>
                <a:spcPct val="95000"/>
              </a:lnSpc>
              <a:spcBef>
                <a:spcPts val="272"/>
              </a:spcBef>
              <a:defRPr sz="1333" cap="none" baseline="0">
                <a:solidFill>
                  <a:schemeClr val="bg2">
                    <a:lumMod val="50000"/>
                  </a:schemeClr>
                </a:solidFill>
              </a:defRPr>
            </a:lvl1pPr>
          </a:lstStyle>
          <a:p>
            <a:pPr lvl="0"/>
            <a:r>
              <a:rPr lang="en-US" dirty="0"/>
              <a:t>Question and Base</a:t>
            </a:r>
            <a:endParaRPr lang="en-GB" dirty="0"/>
          </a:p>
        </p:txBody>
      </p:sp>
    </p:spTree>
    <p:extLst>
      <p:ext uri="{BB962C8B-B14F-4D97-AF65-F5344CB8AC3E}">
        <p14:creationId xmlns:p14="http://schemas.microsoft.com/office/powerpoint/2010/main" val="185317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1_Triangles and Blobs">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381829" y="1497131"/>
            <a:ext cx="5467465" cy="3656447"/>
          </a:xfrm>
        </p:spPr>
        <p:txBody>
          <a:bodyPr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
        <p:nvSpPr>
          <p:cNvPr id="6" name="Picture Placeholder 5"/>
          <p:cNvSpPr>
            <a:spLocks noGrp="1"/>
          </p:cNvSpPr>
          <p:nvPr>
            <p:ph type="pic" sz="quarter" idx="15"/>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en-US"/>
              <a:t>Click icon to add picture</a:t>
            </a:r>
            <a:endParaRPr lang="en-GB"/>
          </a:p>
        </p:txBody>
      </p:sp>
    </p:spTree>
    <p:extLst>
      <p:ext uri="{BB962C8B-B14F-4D97-AF65-F5344CB8AC3E}">
        <p14:creationId xmlns:p14="http://schemas.microsoft.com/office/powerpoint/2010/main" val="2441820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 wide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8584221" cy="6858000"/>
          </a:xfrm>
        </p:spPr>
        <p:txBody>
          <a:bodyPr/>
          <a:lstStyle/>
          <a:p>
            <a:r>
              <a:rPr lang="en-US"/>
              <a:t>Click icon to add picture</a:t>
            </a:r>
            <a:endParaRPr lang="en-GB"/>
          </a:p>
        </p:txBody>
      </p:sp>
      <p:sp>
        <p:nvSpPr>
          <p:cNvPr id="17" name="Rectangle 1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 name="Title 1"/>
          <p:cNvSpPr>
            <a:spLocks noGrp="1"/>
          </p:cNvSpPr>
          <p:nvPr>
            <p:ph type="ctrTitle" hasCustomPrompt="1"/>
          </p:nvPr>
        </p:nvSpPr>
        <p:spPr>
          <a:xfrm>
            <a:off x="8988129" y="2848514"/>
            <a:ext cx="2861167" cy="997196"/>
          </a:xfrm>
        </p:spPr>
        <p:txBody>
          <a:bodyPr anchor="ctr"/>
          <a:lstStyle>
            <a:lvl1pPr>
              <a:defRPr sz="3600" cap="all" baseline="0"/>
            </a:lvl1pPr>
          </a:lstStyle>
          <a:p>
            <a:r>
              <a:rPr lang="en-GB" dirty="0"/>
              <a:t>Title </a:t>
            </a:r>
            <a:r>
              <a:rPr lang="en-GB" dirty="0" err="1"/>
              <a:t>title</a:t>
            </a:r>
            <a:r>
              <a:rPr lang="en-GB" dirty="0"/>
              <a:t> </a:t>
            </a:r>
            <a:r>
              <a:rPr lang="en-GB" dirty="0" err="1"/>
              <a:t>title</a:t>
            </a:r>
            <a:r>
              <a:rPr lang="en-GB" dirty="0"/>
              <a:t> </a:t>
            </a:r>
            <a:r>
              <a:rPr lang="en-GB" dirty="0" err="1"/>
              <a:t>title</a:t>
            </a:r>
            <a:endParaRPr lang="en-US" dirty="0"/>
          </a:p>
        </p:txBody>
      </p:sp>
      <p:sp>
        <p:nvSpPr>
          <p:cNvPr id="7" name="Rectangle 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8" name="Rectangle 7"/>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9" name="TextBox 8"/>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0" name="Rectangle 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1" name="TextBox 10"/>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2" name="Rectangle 1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3" name="TextBox 12"/>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4" name="Rectangle 13"/>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5" name="TextBox 14"/>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6" name="Rectangle 15"/>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9" name="TextBox 18"/>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0" name="Rectangle 1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1" name="TextBox 20"/>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2" name="Rectangle 2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3" name="TextBox 22"/>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4" name="Rectangle 23"/>
          <p:cNvSpPr/>
          <p:nvPr userDrawn="1"/>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5" name="TextBox 24"/>
          <p:cNvSpPr txBox="1"/>
          <p:nvPr userDrawn="1"/>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Tree>
    <p:extLst>
      <p:ext uri="{BB962C8B-B14F-4D97-AF65-F5344CB8AC3E}">
        <p14:creationId xmlns:p14="http://schemas.microsoft.com/office/powerpoint/2010/main" val="1155544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1 -Wide image">
    <p:spTree>
      <p:nvGrpSpPr>
        <p:cNvPr id="1" name=""/>
        <p:cNvGrpSpPr/>
        <p:nvPr/>
      </p:nvGrpSpPr>
      <p:grpSpPr>
        <a:xfrm>
          <a:off x="0" y="0"/>
          <a:ext cx="0" cy="0"/>
          <a:chOff x="0" y="0"/>
          <a:chExt cx="0" cy="0"/>
        </a:xfrm>
      </p:grpSpPr>
      <p:sp>
        <p:nvSpPr>
          <p:cNvPr id="17" name="Rectangle 1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 name="Title 1"/>
          <p:cNvSpPr>
            <a:spLocks noGrp="1"/>
          </p:cNvSpPr>
          <p:nvPr>
            <p:ph type="ctrTitle" hasCustomPrompt="1"/>
          </p:nvPr>
        </p:nvSpPr>
        <p:spPr>
          <a:xfrm>
            <a:off x="8988129" y="2848514"/>
            <a:ext cx="2861167" cy="997196"/>
          </a:xfrm>
        </p:spPr>
        <p:txBody>
          <a:bodyPr anchor="ctr"/>
          <a:lstStyle>
            <a:lvl1pPr>
              <a:defRPr sz="3600" cap="all" baseline="0"/>
            </a:lvl1pPr>
          </a:lstStyle>
          <a:p>
            <a:r>
              <a:rPr lang="en-GB" dirty="0"/>
              <a:t>Title </a:t>
            </a:r>
            <a:r>
              <a:rPr lang="en-GB" dirty="0" err="1"/>
              <a:t>title</a:t>
            </a:r>
            <a:r>
              <a:rPr lang="en-GB" dirty="0"/>
              <a:t> </a:t>
            </a:r>
            <a:r>
              <a:rPr lang="en-GB" dirty="0" err="1"/>
              <a:t>title</a:t>
            </a:r>
            <a:r>
              <a:rPr lang="en-GB" dirty="0"/>
              <a:t> </a:t>
            </a:r>
            <a:r>
              <a:rPr lang="en-GB" dirty="0" err="1"/>
              <a:t>title</a:t>
            </a:r>
            <a:endParaRPr lang="en-US" dirty="0"/>
          </a:p>
        </p:txBody>
      </p:sp>
      <p:sp>
        <p:nvSpPr>
          <p:cNvPr id="7" name="Rectangle 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8" name="Rectangle 7"/>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9" name="TextBox 8"/>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0" name="Rectangle 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1" name="TextBox 10"/>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2" name="Rectangle 1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3" name="TextBox 12"/>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4" name="Rectangle 13"/>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5" name="TextBox 14"/>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6" name="Rectangle 15"/>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9" name="TextBox 18"/>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0" name="Rectangle 1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1" name="TextBox 20"/>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2" name="Rectangle 2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3" name="TextBox 22"/>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4" name="Rectangle 23"/>
          <p:cNvSpPr/>
          <p:nvPr userDrawn="1"/>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5" name="TextBox 24"/>
          <p:cNvSpPr txBox="1"/>
          <p:nvPr userDrawn="1"/>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4" name="Picture Placeholder 3"/>
          <p:cNvSpPr>
            <a:spLocks noGrp="1"/>
          </p:cNvSpPr>
          <p:nvPr>
            <p:ph type="pic" sz="quarter" idx="10"/>
          </p:nvPr>
        </p:nvSpPr>
        <p:spPr>
          <a:xfrm>
            <a:off x="0" y="0"/>
            <a:ext cx="8453717" cy="6858000"/>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288" h="5143500">
                <a:moveTo>
                  <a:pt x="0" y="0"/>
                </a:moveTo>
                <a:lnTo>
                  <a:pt x="4654924" y="0"/>
                </a:lnTo>
                <a:lnTo>
                  <a:pt x="6340288" y="5143500"/>
                </a:lnTo>
                <a:lnTo>
                  <a:pt x="0" y="5143500"/>
                </a:lnTo>
                <a:lnTo>
                  <a:pt x="0" y="0"/>
                </a:lnTo>
                <a:close/>
              </a:path>
            </a:pathLst>
          </a:custGeom>
        </p:spPr>
        <p:txBody>
          <a:bodyPr/>
          <a:lstStyle/>
          <a:p>
            <a:r>
              <a:rPr lang="en-US"/>
              <a:t>Click icon to add picture</a:t>
            </a:r>
            <a:endParaRPr lang="en-GB"/>
          </a:p>
        </p:txBody>
      </p:sp>
    </p:spTree>
    <p:extLst>
      <p:ext uri="{BB962C8B-B14F-4D97-AF65-F5344CB8AC3E}">
        <p14:creationId xmlns:p14="http://schemas.microsoft.com/office/powerpoint/2010/main" val="1039228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ub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001" y="2047037"/>
            <a:ext cx="4759348" cy="1356388"/>
          </a:xfrm>
        </p:spPr>
        <p:txBody>
          <a:bodyPr anchor="ctr"/>
          <a:lstStyle>
            <a:lvl1pPr>
              <a:defRPr sz="4933" baseline="0"/>
            </a:lvl1pPr>
          </a:lstStyle>
          <a:p>
            <a:r>
              <a:rPr lang="en-US" dirty="0"/>
              <a:t>Subject</a:t>
            </a:r>
            <a:br>
              <a:rPr lang="en-US" dirty="0"/>
            </a:br>
            <a:r>
              <a:rPr lang="en-US" dirty="0"/>
              <a:t>Title</a:t>
            </a:r>
          </a:p>
        </p:txBody>
      </p:sp>
      <p:sp>
        <p:nvSpPr>
          <p:cNvPr id="3" name="Subtitle 2"/>
          <p:cNvSpPr>
            <a:spLocks noGrp="1"/>
          </p:cNvSpPr>
          <p:nvPr>
            <p:ph type="subTitle" idx="1" hasCustomPrompt="1"/>
          </p:nvPr>
        </p:nvSpPr>
        <p:spPr>
          <a:xfrm>
            <a:off x="312001" y="3632697"/>
            <a:ext cx="4759348" cy="2422039"/>
          </a:xfrm>
        </p:spPr>
        <p:txBody>
          <a:bodyPr/>
          <a:lstStyle>
            <a:lvl1pPr marL="0" indent="0" algn="l">
              <a:buNone/>
              <a:defRPr baseline="0">
                <a:solidFill>
                  <a:schemeClr val="bg2"/>
                </a:solidFill>
              </a:defRPr>
            </a:lvl1pPr>
            <a:lvl2pPr marL="4320" indent="0" algn="l">
              <a:spcBef>
                <a:spcPts val="1088"/>
              </a:spcBef>
              <a:buNone/>
              <a:tabLst/>
              <a:defRPr baseline="0">
                <a:solidFill>
                  <a:schemeClr val="tx1"/>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MORE COMPLETE TITLE</a:t>
            </a:r>
          </a:p>
          <a:p>
            <a:pPr lvl="1"/>
            <a:r>
              <a:rPr lang="en-US" dirty="0"/>
              <a:t>Body text: Lorem ipsum dolor sit amet, consectetuer adipiscing elit. Maecenas porttitor congue massa. </a:t>
            </a:r>
            <a:r>
              <a:rPr lang="en-US" dirty="0" err="1"/>
              <a:t>Fusce</a:t>
            </a:r>
            <a:r>
              <a:rPr lang="en-US" dirty="0"/>
              <a:t> </a:t>
            </a:r>
            <a:r>
              <a:rPr lang="en-US" dirty="0" err="1"/>
              <a:t>posuere</a:t>
            </a:r>
            <a:r>
              <a:rPr lang="en-US" dirty="0"/>
              <a:t>.</a:t>
            </a:r>
          </a:p>
          <a:p>
            <a:pPr lvl="1"/>
            <a:r>
              <a:rPr lang="en-US" dirty="0"/>
              <a:t>Pellentesque habitant morbi tristique senectus et netus et malesuada fames ac turpis egestas. Proin pharetra nonummy pede. Mauris et </a:t>
            </a:r>
            <a:r>
              <a:rPr lang="en-US" dirty="0" err="1"/>
              <a:t>orci</a:t>
            </a:r>
            <a:r>
              <a:rPr lang="en-US" dirty="0"/>
              <a:t>.</a:t>
            </a:r>
          </a:p>
        </p:txBody>
      </p:sp>
      <p:sp>
        <p:nvSpPr>
          <p:cNvPr id="20" name="Text Placeholder 19"/>
          <p:cNvSpPr>
            <a:spLocks noGrp="1"/>
          </p:cNvSpPr>
          <p:nvPr>
            <p:ph type="body" sz="quarter" idx="13" hasCustomPrompt="1"/>
          </p:nvPr>
        </p:nvSpPr>
        <p:spPr>
          <a:xfrm>
            <a:off x="312000" y="331097"/>
            <a:ext cx="4759347" cy="1563900"/>
          </a:xfrm>
        </p:spPr>
        <p:txBody>
          <a:bodyPr anchor="b">
            <a:normAutofit/>
          </a:bodyPr>
          <a:lstStyle>
            <a:lvl1pPr>
              <a:defRPr sz="2933" b="0" cap="none" baseline="0">
                <a:solidFill>
                  <a:schemeClr val="bg2"/>
                </a:solidFill>
              </a:defRPr>
            </a:lvl1pPr>
          </a:lstStyle>
          <a:p>
            <a:pPr lvl="0"/>
            <a:r>
              <a:rPr lang="en-US" dirty="0"/>
              <a:t>Related phrase</a:t>
            </a:r>
            <a:endParaRPr lang="en-GB" dirty="0"/>
          </a:p>
        </p:txBody>
      </p:sp>
      <p:sp>
        <p:nvSpPr>
          <p:cNvPr id="19" name="Oval 18"/>
          <p:cNvSpPr/>
          <p:nvPr/>
        </p:nvSpPr>
        <p:spPr>
          <a:xfrm>
            <a:off x="9554786" y="1230059"/>
            <a:ext cx="1441615" cy="144121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ZA" sz="2400" dirty="0">
              <a:solidFill>
                <a:srgbClr val="FFFFFF"/>
              </a:solidFill>
            </a:endParaRPr>
          </a:p>
        </p:txBody>
      </p:sp>
      <p:sp>
        <p:nvSpPr>
          <p:cNvPr id="21" name="Oval 20"/>
          <p:cNvSpPr/>
          <p:nvPr/>
        </p:nvSpPr>
        <p:spPr>
          <a:xfrm>
            <a:off x="7180218" y="3983105"/>
            <a:ext cx="1846613" cy="18461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ZA" sz="2400" dirty="0">
              <a:solidFill>
                <a:srgbClr val="FFFFFF"/>
              </a:solidFill>
            </a:endParaRPr>
          </a:p>
        </p:txBody>
      </p:sp>
      <p:sp>
        <p:nvSpPr>
          <p:cNvPr id="22" name="Oval 21"/>
          <p:cNvSpPr/>
          <p:nvPr/>
        </p:nvSpPr>
        <p:spPr>
          <a:xfrm>
            <a:off x="6994892" y="4130895"/>
            <a:ext cx="508411" cy="50827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ZA" sz="2400" dirty="0">
              <a:solidFill>
                <a:srgbClr val="FFFFFF"/>
              </a:solidFill>
            </a:endParaRPr>
          </a:p>
        </p:txBody>
      </p:sp>
      <p:sp>
        <p:nvSpPr>
          <p:cNvPr id="24" name="Oval 23"/>
          <p:cNvSpPr/>
          <p:nvPr/>
        </p:nvSpPr>
        <p:spPr>
          <a:xfrm>
            <a:off x="10884946" y="1118638"/>
            <a:ext cx="222908" cy="22284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ZA" sz="2400" dirty="0">
              <a:solidFill>
                <a:srgbClr val="FFFFFF"/>
              </a:solidFill>
            </a:endParaRPr>
          </a:p>
        </p:txBody>
      </p:sp>
      <p:sp>
        <p:nvSpPr>
          <p:cNvPr id="7" name="Picture Placeholder 6"/>
          <p:cNvSpPr>
            <a:spLocks noGrp="1"/>
          </p:cNvSpPr>
          <p:nvPr>
            <p:ph type="pic" sz="quarter" idx="14"/>
          </p:nvPr>
        </p:nvSpPr>
        <p:spPr>
          <a:xfrm>
            <a:off x="6856289" y="1079662"/>
            <a:ext cx="3972803" cy="3971708"/>
          </a:xfrm>
          <a:prstGeom prst="ellipse">
            <a:avLst/>
          </a:prstGeom>
          <a:ln w="38100">
            <a:solidFill>
              <a:schemeClr val="accent3"/>
            </a:solidFill>
          </a:ln>
        </p:spPr>
        <p:txBody>
          <a:bodyPr/>
          <a:lstStyle/>
          <a:p>
            <a:r>
              <a:rPr lang="en-US"/>
              <a:t>Click icon to add picture</a:t>
            </a:r>
            <a:endParaRPr lang="en-GB"/>
          </a:p>
        </p:txBody>
      </p:sp>
    </p:spTree>
    <p:extLst>
      <p:ext uri="{BB962C8B-B14F-4D97-AF65-F5344CB8AC3E}">
        <p14:creationId xmlns:p14="http://schemas.microsoft.com/office/powerpoint/2010/main" val="3853105438"/>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23584" y="4648361"/>
            <a:ext cx="5125005" cy="876140"/>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6724095" y="4648361"/>
            <a:ext cx="5125005" cy="876140"/>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23584" y="2441471"/>
            <a:ext cx="5125005" cy="2067189"/>
          </a:xfrm>
        </p:spPr>
        <p:txBody>
          <a:bodyPr>
            <a:normAutofit/>
          </a:bodyPr>
          <a:lstStyle>
            <a:lvl1pPr>
              <a:defRPr sz="1467">
                <a:solidFill>
                  <a:schemeClr val="bg2"/>
                </a:solidFill>
              </a:defRPr>
            </a:lvl1pPr>
          </a:lstStyle>
          <a:p>
            <a:r>
              <a:rPr lang="en-US"/>
              <a:t>Click icon to add picture</a:t>
            </a:r>
            <a:endParaRPr lang="en-GB"/>
          </a:p>
        </p:txBody>
      </p:sp>
      <p:sp>
        <p:nvSpPr>
          <p:cNvPr id="12" name="Picture Placeholder 6"/>
          <p:cNvSpPr>
            <a:spLocks noGrp="1"/>
          </p:cNvSpPr>
          <p:nvPr>
            <p:ph type="pic" sz="quarter" idx="17"/>
          </p:nvPr>
        </p:nvSpPr>
        <p:spPr>
          <a:xfrm>
            <a:off x="6724095" y="2441471"/>
            <a:ext cx="5125005" cy="2067189"/>
          </a:xfrm>
        </p:spPr>
        <p:txBody>
          <a:bodyPr>
            <a:normAutofit/>
          </a:bodyPr>
          <a:lstStyle>
            <a:lvl1pPr>
              <a:defRPr sz="1467">
                <a:solidFill>
                  <a:schemeClr val="bg2"/>
                </a:solidFill>
              </a:defRPr>
            </a:lvl1pPr>
          </a:lstStyle>
          <a:p>
            <a:r>
              <a:rPr lang="en-US"/>
              <a:t>Click icon to add picture</a:t>
            </a:r>
            <a:endParaRPr lang="en-GB" dirty="0"/>
          </a:p>
        </p:txBody>
      </p:sp>
      <p:sp>
        <p:nvSpPr>
          <p:cNvPr id="13" name="Text Placeholder 10"/>
          <p:cNvSpPr>
            <a:spLocks noGrp="1"/>
          </p:cNvSpPr>
          <p:nvPr>
            <p:ph type="body" sz="quarter" idx="18"/>
          </p:nvPr>
        </p:nvSpPr>
        <p:spPr>
          <a:xfrm>
            <a:off x="323584" y="1851258"/>
            <a:ext cx="5125005"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6724095" y="1851258"/>
            <a:ext cx="5125005"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212726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0" y="331098"/>
            <a:ext cx="8926877"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26044" y="4641740"/>
            <a:ext cx="3415485" cy="1047349"/>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4400274" y="4641740"/>
            <a:ext cx="3415485" cy="1047349"/>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26044" y="2441471"/>
            <a:ext cx="3415485" cy="2067189"/>
          </a:xfrm>
        </p:spPr>
        <p:txBody>
          <a:bodyPr>
            <a:normAutofit/>
          </a:bodyPr>
          <a:lstStyle>
            <a:lvl1pPr>
              <a:defRPr sz="1467">
                <a:solidFill>
                  <a:schemeClr val="bg2"/>
                </a:solidFill>
              </a:defRPr>
            </a:lvl1pPr>
          </a:lstStyle>
          <a:p>
            <a:r>
              <a:rPr lang="en-US"/>
              <a:t>Click icon to add picture</a:t>
            </a:r>
            <a:endParaRPr lang="en-GB"/>
          </a:p>
        </p:txBody>
      </p:sp>
      <p:sp>
        <p:nvSpPr>
          <p:cNvPr id="12" name="Picture Placeholder 6"/>
          <p:cNvSpPr>
            <a:spLocks noGrp="1"/>
          </p:cNvSpPr>
          <p:nvPr>
            <p:ph type="pic" sz="quarter" idx="17"/>
          </p:nvPr>
        </p:nvSpPr>
        <p:spPr>
          <a:xfrm>
            <a:off x="4400274" y="2441471"/>
            <a:ext cx="3415485" cy="2067189"/>
          </a:xfrm>
        </p:spPr>
        <p:txBody>
          <a:bodyPr>
            <a:normAutofit/>
          </a:bodyPr>
          <a:lstStyle>
            <a:lvl1pPr>
              <a:defRPr sz="1467">
                <a:solidFill>
                  <a:schemeClr val="bg2"/>
                </a:solidFill>
              </a:defRPr>
            </a:lvl1pPr>
          </a:lstStyle>
          <a:p>
            <a:r>
              <a:rPr lang="en-US"/>
              <a:t>Click icon to add picture</a:t>
            </a:r>
            <a:endParaRPr lang="en-GB"/>
          </a:p>
        </p:txBody>
      </p:sp>
      <p:sp>
        <p:nvSpPr>
          <p:cNvPr id="13" name="Text Placeholder 10"/>
          <p:cNvSpPr>
            <a:spLocks noGrp="1"/>
          </p:cNvSpPr>
          <p:nvPr>
            <p:ph type="body" sz="quarter" idx="18"/>
          </p:nvPr>
        </p:nvSpPr>
        <p:spPr>
          <a:xfrm>
            <a:off x="326044" y="1851258"/>
            <a:ext cx="3415485"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4400274" y="1851258"/>
            <a:ext cx="3415485"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5" name="Text Placeholder 10"/>
          <p:cNvSpPr>
            <a:spLocks noGrp="1"/>
          </p:cNvSpPr>
          <p:nvPr>
            <p:ph type="body" sz="quarter" idx="20"/>
          </p:nvPr>
        </p:nvSpPr>
        <p:spPr>
          <a:xfrm>
            <a:off x="8401372" y="4641740"/>
            <a:ext cx="3415485" cy="1047349"/>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16" name="Picture Placeholder 6"/>
          <p:cNvSpPr>
            <a:spLocks noGrp="1"/>
          </p:cNvSpPr>
          <p:nvPr>
            <p:ph type="pic" sz="quarter" idx="21"/>
          </p:nvPr>
        </p:nvSpPr>
        <p:spPr>
          <a:xfrm>
            <a:off x="8401372" y="2441471"/>
            <a:ext cx="3415485" cy="2067189"/>
          </a:xfrm>
        </p:spPr>
        <p:txBody>
          <a:bodyPr>
            <a:normAutofit/>
          </a:bodyPr>
          <a:lstStyle>
            <a:lvl1pPr>
              <a:defRPr sz="1467">
                <a:solidFill>
                  <a:schemeClr val="bg2"/>
                </a:solidFill>
              </a:defRPr>
            </a:lvl1pPr>
          </a:lstStyle>
          <a:p>
            <a:r>
              <a:rPr lang="en-US"/>
              <a:t>Click icon to add picture</a:t>
            </a:r>
            <a:endParaRPr lang="en-GB"/>
          </a:p>
        </p:txBody>
      </p:sp>
      <p:sp>
        <p:nvSpPr>
          <p:cNvPr id="17" name="Text Placeholder 10"/>
          <p:cNvSpPr>
            <a:spLocks noGrp="1"/>
          </p:cNvSpPr>
          <p:nvPr>
            <p:ph type="body" sz="quarter" idx="22"/>
          </p:nvPr>
        </p:nvSpPr>
        <p:spPr>
          <a:xfrm>
            <a:off x="8401372" y="1851258"/>
            <a:ext cx="3415485" cy="590215"/>
          </a:xfrm>
          <a:solidFill>
            <a:schemeClr val="accent6"/>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3500378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0" y="857958"/>
            <a:ext cx="8964213"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820377"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13343" y="4641740"/>
            <a:ext cx="2598440" cy="1120925"/>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3292448" y="4641740"/>
            <a:ext cx="2598440" cy="1120925"/>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13343" y="2441471"/>
            <a:ext cx="2598440" cy="2067189"/>
          </a:xfrm>
        </p:spPr>
        <p:txBody>
          <a:bodyPr lIns="72000" tIns="72000" rIns="72000" bIns="72000">
            <a:normAutofit/>
          </a:bodyPr>
          <a:lstStyle>
            <a:lvl1pPr>
              <a:defRPr sz="1467">
                <a:solidFill>
                  <a:schemeClr val="bg2"/>
                </a:solidFill>
              </a:defRPr>
            </a:lvl1pPr>
          </a:lstStyle>
          <a:p>
            <a:r>
              <a:rPr lang="en-US"/>
              <a:t>Click icon to add picture</a:t>
            </a:r>
            <a:endParaRPr lang="en-GB" dirty="0"/>
          </a:p>
        </p:txBody>
      </p:sp>
      <p:sp>
        <p:nvSpPr>
          <p:cNvPr id="13" name="Text Placeholder 10"/>
          <p:cNvSpPr>
            <a:spLocks noGrp="1"/>
          </p:cNvSpPr>
          <p:nvPr>
            <p:ph type="body" sz="quarter" idx="18"/>
          </p:nvPr>
        </p:nvSpPr>
        <p:spPr>
          <a:xfrm>
            <a:off x="313343" y="1851258"/>
            <a:ext cx="2598440" cy="590213"/>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3292448" y="1851258"/>
            <a:ext cx="2598440" cy="590213"/>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2" name="Picture Placeholder 6"/>
          <p:cNvSpPr>
            <a:spLocks noGrp="1"/>
          </p:cNvSpPr>
          <p:nvPr>
            <p:ph type="pic" sz="quarter" idx="17"/>
          </p:nvPr>
        </p:nvSpPr>
        <p:spPr>
          <a:xfrm>
            <a:off x="3292448" y="2441471"/>
            <a:ext cx="2598440" cy="2067189"/>
          </a:xfrm>
        </p:spPr>
        <p:txBody>
          <a:bodyPr lIns="72000" tIns="72000" rIns="72000" bIns="72000">
            <a:normAutofit/>
          </a:bodyPr>
          <a:lstStyle>
            <a:lvl1pPr>
              <a:defRPr sz="1467">
                <a:solidFill>
                  <a:schemeClr val="bg2"/>
                </a:solidFill>
              </a:defRPr>
            </a:lvl1pPr>
          </a:lstStyle>
          <a:p>
            <a:r>
              <a:rPr lang="en-US"/>
              <a:t>Click icon to add picture</a:t>
            </a:r>
            <a:endParaRPr lang="en-GB" dirty="0"/>
          </a:p>
        </p:txBody>
      </p:sp>
      <p:sp>
        <p:nvSpPr>
          <p:cNvPr id="15" name="Text Placeholder 10"/>
          <p:cNvSpPr>
            <a:spLocks noGrp="1"/>
          </p:cNvSpPr>
          <p:nvPr>
            <p:ph type="body" sz="quarter" idx="20"/>
          </p:nvPr>
        </p:nvSpPr>
        <p:spPr>
          <a:xfrm>
            <a:off x="6271553" y="4641740"/>
            <a:ext cx="2598440" cy="1120925"/>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lvl2pPr>
          </a:lstStyle>
          <a:p>
            <a:pPr lvl="0"/>
            <a:r>
              <a:rPr lang="en-US"/>
              <a:t>Click to edit Master text styles</a:t>
            </a:r>
          </a:p>
          <a:p>
            <a:pPr lvl="1"/>
            <a:r>
              <a:rPr lang="en-US"/>
              <a:t>Second level</a:t>
            </a:r>
          </a:p>
        </p:txBody>
      </p:sp>
      <p:sp>
        <p:nvSpPr>
          <p:cNvPr id="17" name="Text Placeholder 10"/>
          <p:cNvSpPr>
            <a:spLocks noGrp="1"/>
          </p:cNvSpPr>
          <p:nvPr>
            <p:ph type="body" sz="quarter" idx="22"/>
          </p:nvPr>
        </p:nvSpPr>
        <p:spPr>
          <a:xfrm>
            <a:off x="6271553" y="1851258"/>
            <a:ext cx="2598440" cy="590213"/>
          </a:xfrm>
          <a:solidFill>
            <a:schemeClr val="accent6"/>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6" name="Picture Placeholder 6"/>
          <p:cNvSpPr>
            <a:spLocks noGrp="1"/>
          </p:cNvSpPr>
          <p:nvPr>
            <p:ph type="pic" sz="quarter" idx="21"/>
          </p:nvPr>
        </p:nvSpPr>
        <p:spPr>
          <a:xfrm>
            <a:off x="6271553" y="2441471"/>
            <a:ext cx="2598440" cy="2067189"/>
          </a:xfrm>
        </p:spPr>
        <p:txBody>
          <a:bodyPr lIns="72000" tIns="72000" rIns="72000" bIns="72000">
            <a:normAutofit/>
          </a:bodyPr>
          <a:lstStyle>
            <a:lvl1pPr>
              <a:defRPr sz="1467">
                <a:solidFill>
                  <a:schemeClr val="bg2"/>
                </a:solidFill>
              </a:defRPr>
            </a:lvl1pPr>
          </a:lstStyle>
          <a:p>
            <a:r>
              <a:rPr lang="en-US"/>
              <a:t>Click icon to add picture</a:t>
            </a:r>
            <a:endParaRPr lang="en-GB"/>
          </a:p>
        </p:txBody>
      </p:sp>
      <p:sp>
        <p:nvSpPr>
          <p:cNvPr id="18" name="Text Placeholder 10"/>
          <p:cNvSpPr>
            <a:spLocks noGrp="1"/>
          </p:cNvSpPr>
          <p:nvPr>
            <p:ph type="body" sz="quarter" idx="23"/>
          </p:nvPr>
        </p:nvSpPr>
        <p:spPr>
          <a:xfrm>
            <a:off x="9250660" y="4641740"/>
            <a:ext cx="2598440" cy="1120925"/>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lvl2pPr>
          </a:lstStyle>
          <a:p>
            <a:pPr lvl="0"/>
            <a:r>
              <a:rPr lang="en-US"/>
              <a:t>Click to edit Master text styles</a:t>
            </a:r>
          </a:p>
          <a:p>
            <a:pPr lvl="1"/>
            <a:r>
              <a:rPr lang="en-US"/>
              <a:t>Second level</a:t>
            </a:r>
          </a:p>
        </p:txBody>
      </p:sp>
      <p:sp>
        <p:nvSpPr>
          <p:cNvPr id="20" name="Text Placeholder 10"/>
          <p:cNvSpPr>
            <a:spLocks noGrp="1"/>
          </p:cNvSpPr>
          <p:nvPr>
            <p:ph type="body" sz="quarter" idx="25"/>
          </p:nvPr>
        </p:nvSpPr>
        <p:spPr>
          <a:xfrm>
            <a:off x="9250660" y="1851258"/>
            <a:ext cx="2598440" cy="590213"/>
          </a:xfrm>
          <a:solidFill>
            <a:schemeClr val="accent3"/>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9" name="Picture Placeholder 6"/>
          <p:cNvSpPr>
            <a:spLocks noGrp="1"/>
          </p:cNvSpPr>
          <p:nvPr>
            <p:ph type="pic" sz="quarter" idx="24"/>
          </p:nvPr>
        </p:nvSpPr>
        <p:spPr>
          <a:xfrm>
            <a:off x="9250660" y="2441471"/>
            <a:ext cx="2598440" cy="2067189"/>
          </a:xfrm>
        </p:spPr>
        <p:txBody>
          <a:bodyPr lIns="72000" tIns="72000" rIns="72000" bIns="72000">
            <a:normAutofit/>
          </a:bodyPr>
          <a:lstStyle>
            <a:lvl1pPr>
              <a:defRPr sz="1467">
                <a:solidFill>
                  <a:schemeClr val="bg2"/>
                </a:solidFill>
              </a:defRPr>
            </a:lvl1pPr>
          </a:lstStyle>
          <a:p>
            <a:r>
              <a:rPr lang="en-US"/>
              <a:t>Click icon to add picture</a:t>
            </a:r>
            <a:endParaRPr lang="en-GB"/>
          </a:p>
        </p:txBody>
      </p:sp>
    </p:spTree>
    <p:extLst>
      <p:ext uri="{BB962C8B-B14F-4D97-AF65-F5344CB8AC3E}">
        <p14:creationId xmlns:p14="http://schemas.microsoft.com/office/powerpoint/2010/main" val="3639796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47356"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3" name="Text Placeholder 10"/>
          <p:cNvSpPr>
            <a:spLocks noGrp="1"/>
          </p:cNvSpPr>
          <p:nvPr>
            <p:ph type="body" sz="quarter" idx="18"/>
          </p:nvPr>
        </p:nvSpPr>
        <p:spPr>
          <a:xfrm>
            <a:off x="323583" y="1851258"/>
            <a:ext cx="5152463"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6683903" y="1851258"/>
            <a:ext cx="5165197"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0" name="Text Placeholder 9"/>
          <p:cNvSpPr>
            <a:spLocks noGrp="1"/>
          </p:cNvSpPr>
          <p:nvPr>
            <p:ph type="body" sz="quarter" idx="20"/>
          </p:nvPr>
        </p:nvSpPr>
        <p:spPr>
          <a:xfrm>
            <a:off x="323583" y="2668922"/>
            <a:ext cx="5152463"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9"/>
          <p:cNvSpPr>
            <a:spLocks noGrp="1"/>
          </p:cNvSpPr>
          <p:nvPr>
            <p:ph type="body" sz="quarter" idx="21"/>
          </p:nvPr>
        </p:nvSpPr>
        <p:spPr>
          <a:xfrm>
            <a:off x="6683903" y="2668922"/>
            <a:ext cx="5165197"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6"/>
          <p:cNvSpPr>
            <a:spLocks noGrp="1"/>
          </p:cNvSpPr>
          <p:nvPr>
            <p:ph type="body" sz="quarter" idx="16" hasCustomPrompt="1"/>
          </p:nvPr>
        </p:nvSpPr>
        <p:spPr>
          <a:xfrm>
            <a:off x="309836" y="5620954"/>
            <a:ext cx="8967721" cy="424383"/>
          </a:xfrm>
        </p:spPr>
        <p:txBody>
          <a:bodyPr anchor="b">
            <a:normAutofit/>
          </a:bodyPr>
          <a:lstStyle>
            <a:lvl1pPr algn="l">
              <a:lnSpc>
                <a:spcPct val="95000"/>
              </a:lnSpc>
              <a:spcBef>
                <a:spcPts val="272"/>
              </a:spcBef>
              <a:defRPr sz="1333" cap="none" baseline="0">
                <a:solidFill>
                  <a:schemeClr val="tx1"/>
                </a:solidFill>
              </a:defRPr>
            </a:lvl1pPr>
          </a:lstStyle>
          <a:p>
            <a:pPr lvl="0"/>
            <a:r>
              <a:rPr lang="en-US" dirty="0"/>
              <a:t>Question and Base</a:t>
            </a:r>
            <a:endParaRPr lang="en-GB" dirty="0"/>
          </a:p>
        </p:txBody>
      </p:sp>
    </p:spTree>
    <p:extLst>
      <p:ext uri="{BB962C8B-B14F-4D97-AF65-F5344CB8AC3E}">
        <p14:creationId xmlns:p14="http://schemas.microsoft.com/office/powerpoint/2010/main" val="678567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47356"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3" name="Text Placeholder 10"/>
          <p:cNvSpPr>
            <a:spLocks noGrp="1"/>
          </p:cNvSpPr>
          <p:nvPr>
            <p:ph type="body" sz="quarter" idx="18"/>
          </p:nvPr>
        </p:nvSpPr>
        <p:spPr>
          <a:xfrm>
            <a:off x="323582" y="1851259"/>
            <a:ext cx="3538780"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4340353" y="1851258"/>
            <a:ext cx="3538780"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7" name="Text Placeholder 10"/>
          <p:cNvSpPr>
            <a:spLocks noGrp="1"/>
          </p:cNvSpPr>
          <p:nvPr>
            <p:ph type="body" sz="quarter" idx="22"/>
          </p:nvPr>
        </p:nvSpPr>
        <p:spPr>
          <a:xfrm>
            <a:off x="8310317" y="1851259"/>
            <a:ext cx="3538780" cy="590215"/>
          </a:xfrm>
          <a:solidFill>
            <a:schemeClr val="accent6"/>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8" name="Text Placeholder 9"/>
          <p:cNvSpPr>
            <a:spLocks noGrp="1"/>
          </p:cNvSpPr>
          <p:nvPr>
            <p:ph type="body" sz="quarter" idx="23"/>
          </p:nvPr>
        </p:nvSpPr>
        <p:spPr>
          <a:xfrm>
            <a:off x="333824" y="2668922"/>
            <a:ext cx="3538781"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9"/>
          <p:cNvSpPr>
            <a:spLocks noGrp="1"/>
          </p:cNvSpPr>
          <p:nvPr>
            <p:ph type="body" sz="quarter" idx="21"/>
          </p:nvPr>
        </p:nvSpPr>
        <p:spPr>
          <a:xfrm>
            <a:off x="4340355" y="2668922"/>
            <a:ext cx="3538781"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Text Placeholder 9"/>
          <p:cNvSpPr>
            <a:spLocks noGrp="1"/>
          </p:cNvSpPr>
          <p:nvPr>
            <p:ph type="body" sz="quarter" idx="24"/>
          </p:nvPr>
        </p:nvSpPr>
        <p:spPr>
          <a:xfrm>
            <a:off x="8310319" y="2668922"/>
            <a:ext cx="3538781"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6"/>
          <p:cNvSpPr>
            <a:spLocks noGrp="1"/>
          </p:cNvSpPr>
          <p:nvPr>
            <p:ph type="body" sz="quarter" idx="16" hasCustomPrompt="1"/>
          </p:nvPr>
        </p:nvSpPr>
        <p:spPr>
          <a:xfrm>
            <a:off x="309836" y="5620954"/>
            <a:ext cx="10507021" cy="424383"/>
          </a:xfrm>
        </p:spPr>
        <p:txBody>
          <a:bodyPr anchor="b">
            <a:normAutofit/>
          </a:bodyPr>
          <a:lstStyle>
            <a:lvl1pPr algn="l">
              <a:lnSpc>
                <a:spcPct val="95000"/>
              </a:lnSpc>
              <a:spcBef>
                <a:spcPts val="272"/>
              </a:spcBef>
              <a:defRPr sz="1333" cap="none" baseline="0">
                <a:solidFill>
                  <a:schemeClr val="tx1"/>
                </a:solidFill>
              </a:defRPr>
            </a:lvl1pPr>
          </a:lstStyle>
          <a:p>
            <a:pPr lvl="0"/>
            <a:r>
              <a:rPr lang="en-US" dirty="0"/>
              <a:t>Question and Base</a:t>
            </a:r>
            <a:endParaRPr lang="en-GB" dirty="0"/>
          </a:p>
        </p:txBody>
      </p:sp>
    </p:spTree>
    <p:extLst>
      <p:ext uri="{BB962C8B-B14F-4D97-AF65-F5344CB8AC3E}">
        <p14:creationId xmlns:p14="http://schemas.microsoft.com/office/powerpoint/2010/main" val="4201458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0493855"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47356"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3" name="Text Placeholder 10"/>
          <p:cNvSpPr>
            <a:spLocks noGrp="1"/>
          </p:cNvSpPr>
          <p:nvPr>
            <p:ph type="body" sz="quarter" idx="18"/>
          </p:nvPr>
        </p:nvSpPr>
        <p:spPr>
          <a:xfrm>
            <a:off x="320703" y="1851258"/>
            <a:ext cx="2549492"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3302923" y="1851258"/>
            <a:ext cx="2549492"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7" name="Text Placeholder 10"/>
          <p:cNvSpPr>
            <a:spLocks noGrp="1"/>
          </p:cNvSpPr>
          <p:nvPr>
            <p:ph type="body" sz="quarter" idx="22"/>
          </p:nvPr>
        </p:nvSpPr>
        <p:spPr>
          <a:xfrm>
            <a:off x="6285143" y="1851258"/>
            <a:ext cx="2549492" cy="590215"/>
          </a:xfrm>
          <a:solidFill>
            <a:schemeClr val="accent6"/>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20" name="Text Placeholder 10"/>
          <p:cNvSpPr>
            <a:spLocks noGrp="1"/>
          </p:cNvSpPr>
          <p:nvPr>
            <p:ph type="body" sz="quarter" idx="25"/>
          </p:nvPr>
        </p:nvSpPr>
        <p:spPr>
          <a:xfrm>
            <a:off x="9267365" y="1851258"/>
            <a:ext cx="2549492" cy="590215"/>
          </a:xfrm>
          <a:solidFill>
            <a:schemeClr val="accent3"/>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21" name="Text Placeholder 9"/>
          <p:cNvSpPr>
            <a:spLocks noGrp="1"/>
          </p:cNvSpPr>
          <p:nvPr>
            <p:ph type="body" sz="quarter" idx="20"/>
          </p:nvPr>
        </p:nvSpPr>
        <p:spPr>
          <a:xfrm>
            <a:off x="320703" y="2668922"/>
            <a:ext cx="2549492"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p:cNvSpPr>
            <a:spLocks noGrp="1"/>
          </p:cNvSpPr>
          <p:nvPr>
            <p:ph type="body" sz="quarter" idx="21"/>
          </p:nvPr>
        </p:nvSpPr>
        <p:spPr>
          <a:xfrm>
            <a:off x="3302923" y="2668922"/>
            <a:ext cx="2549492"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Text Placeholder 9"/>
          <p:cNvSpPr>
            <a:spLocks noGrp="1"/>
          </p:cNvSpPr>
          <p:nvPr>
            <p:ph type="body" sz="quarter" idx="26"/>
          </p:nvPr>
        </p:nvSpPr>
        <p:spPr>
          <a:xfrm>
            <a:off x="6285143" y="2668922"/>
            <a:ext cx="2549492"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Text Placeholder 9"/>
          <p:cNvSpPr>
            <a:spLocks noGrp="1"/>
          </p:cNvSpPr>
          <p:nvPr>
            <p:ph type="body" sz="quarter" idx="27"/>
          </p:nvPr>
        </p:nvSpPr>
        <p:spPr>
          <a:xfrm>
            <a:off x="9267365" y="2668922"/>
            <a:ext cx="2549492"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6"/>
          <p:cNvSpPr>
            <a:spLocks noGrp="1"/>
          </p:cNvSpPr>
          <p:nvPr>
            <p:ph type="body" sz="quarter" idx="16" hasCustomPrompt="1"/>
          </p:nvPr>
        </p:nvSpPr>
        <p:spPr>
          <a:xfrm>
            <a:off x="320703" y="5620954"/>
            <a:ext cx="8956852" cy="424383"/>
          </a:xfrm>
        </p:spPr>
        <p:txBody>
          <a:bodyPr anchor="b">
            <a:normAutofit/>
          </a:bodyPr>
          <a:lstStyle>
            <a:lvl1pPr algn="l">
              <a:lnSpc>
                <a:spcPct val="95000"/>
              </a:lnSpc>
              <a:spcBef>
                <a:spcPts val="272"/>
              </a:spcBef>
              <a:defRPr sz="1333" cap="none" baseline="0">
                <a:solidFill>
                  <a:schemeClr val="tx1"/>
                </a:solidFill>
              </a:defRPr>
            </a:lvl1pPr>
          </a:lstStyle>
          <a:p>
            <a:pPr lvl="0"/>
            <a:r>
              <a:rPr lang="en-US" dirty="0"/>
              <a:t>Question and Base</a:t>
            </a:r>
            <a:endParaRPr lang="en-GB" dirty="0"/>
          </a:p>
        </p:txBody>
      </p:sp>
    </p:spTree>
    <p:extLst>
      <p:ext uri="{BB962C8B-B14F-4D97-AF65-F5344CB8AC3E}">
        <p14:creationId xmlns:p14="http://schemas.microsoft.com/office/powerpoint/2010/main" val="374032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ext Opti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30201" y="1851257"/>
            <a:ext cx="10493855" cy="352401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552665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Mobile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baseline="0">
                <a:solidFill>
                  <a:schemeClr val="bg2"/>
                </a:solidFill>
              </a:defRPr>
            </a:lvl1pPr>
          </a:lstStyle>
          <a:p>
            <a:pPr lvl="0"/>
            <a:r>
              <a:rPr lang="en-US" dirty="0"/>
              <a:t>CLICK TO ADD TAG LINE OR BEGINNING OF TITLE</a:t>
            </a:r>
            <a:endParaRPr lang="en-GB" dirty="0"/>
          </a:p>
        </p:txBody>
      </p:sp>
      <p:sp>
        <p:nvSpPr>
          <p:cNvPr id="7" name="Picture Placeholder 6"/>
          <p:cNvSpPr>
            <a:spLocks noGrp="1"/>
          </p:cNvSpPr>
          <p:nvPr>
            <p:ph type="pic" sz="quarter" idx="16"/>
          </p:nvPr>
        </p:nvSpPr>
        <p:spPr>
          <a:xfrm rot="420000">
            <a:off x="8640323" y="2157938"/>
            <a:ext cx="2020453" cy="3268431"/>
          </a:xfrm>
        </p:spPr>
        <p:txBody>
          <a:bodyPr/>
          <a:lstStyle/>
          <a:p>
            <a:r>
              <a:rPr lang="en-US"/>
              <a:t>Click icon to add picture</a:t>
            </a:r>
            <a:endParaRPr lang="en-GB" dirty="0"/>
          </a:p>
        </p:txBody>
      </p:sp>
    </p:spTree>
    <p:extLst>
      <p:ext uri="{BB962C8B-B14F-4D97-AF65-F5344CB8AC3E}">
        <p14:creationId xmlns:p14="http://schemas.microsoft.com/office/powerpoint/2010/main" val="2786848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cSld name="Picture Section Header">
    <p:spTree>
      <p:nvGrpSpPr>
        <p:cNvPr id="1" name=""/>
        <p:cNvGrpSpPr/>
        <p:nvPr/>
      </p:nvGrpSpPr>
      <p:grpSpPr>
        <a:xfrm>
          <a:off x="0" y="0"/>
          <a:ext cx="0" cy="0"/>
          <a:chOff x="0" y="0"/>
          <a:chExt cx="0" cy="0"/>
        </a:xfrm>
      </p:grpSpPr>
      <p:sp>
        <p:nvSpPr>
          <p:cNvPr id="8" name="Picture Placeholder 7"/>
          <p:cNvSpPr>
            <a:spLocks noGrp="1"/>
          </p:cNvSpPr>
          <p:nvPr>
            <p:ph type="pic" sz="quarter" idx="14" hasCustomPrompt="1"/>
          </p:nvPr>
        </p:nvSpPr>
        <p:spPr>
          <a:xfrm>
            <a:off x="3" y="0"/>
            <a:ext cx="12191999" cy="6858000"/>
          </a:xfrm>
          <a:effectLst/>
        </p:spPr>
        <p:txBody>
          <a:bodyPr/>
          <a:lstStyle>
            <a:lvl1pPr>
              <a:defRPr baseline="0"/>
            </a:lvl1pPr>
          </a:lstStyle>
          <a:p>
            <a:r>
              <a:rPr lang="en-GB" dirty="0"/>
              <a:t/>
            </a:r>
            <a:br>
              <a:rPr lang="en-GB" dirty="0"/>
            </a:br>
            <a:r>
              <a:rPr lang="en-GB" dirty="0"/>
              <a:t>     Copy Desired Image, Select this placeholder, Paste &amp; Then “Send to back”</a:t>
            </a:r>
          </a:p>
        </p:txBody>
      </p:sp>
      <p:sp>
        <p:nvSpPr>
          <p:cNvPr id="2" name="Title 1"/>
          <p:cNvSpPr>
            <a:spLocks noGrp="1"/>
          </p:cNvSpPr>
          <p:nvPr>
            <p:ph type="title" hasCustomPrompt="1"/>
          </p:nvPr>
        </p:nvSpPr>
        <p:spPr>
          <a:xfrm>
            <a:off x="752125" y="3305915"/>
            <a:ext cx="9457547" cy="1312347"/>
          </a:xfrm>
          <a:effectLst>
            <a:outerShdw blurRad="825500" algn="ctr" rotWithShape="0">
              <a:prstClr val="black">
                <a:alpha val="20000"/>
              </a:prstClr>
            </a:outerShdw>
          </a:effectLst>
        </p:spPr>
        <p:txBody>
          <a:bodyPr anchor="t"/>
          <a:lstStyle>
            <a:lvl1pPr>
              <a:lnSpc>
                <a:spcPct val="80000"/>
              </a:lnSpc>
              <a:spcBef>
                <a:spcPts val="1088"/>
              </a:spcBef>
              <a:defRPr sz="10400" cap="all" baseline="0">
                <a:solidFill>
                  <a:schemeClr val="bg1"/>
                </a:solidFill>
              </a:defRPr>
            </a:lvl1pPr>
          </a:lstStyle>
          <a:p>
            <a:r>
              <a:rPr lang="en-US" dirty="0"/>
              <a:t>DOLOR SIT</a:t>
            </a:r>
            <a:endParaRPr lang="en-GB" dirty="0"/>
          </a:p>
        </p:txBody>
      </p:sp>
      <p:sp>
        <p:nvSpPr>
          <p:cNvPr id="7" name="Text Placeholder 6"/>
          <p:cNvSpPr>
            <a:spLocks noGrp="1"/>
          </p:cNvSpPr>
          <p:nvPr>
            <p:ph type="body" sz="quarter" idx="13" hasCustomPrompt="1"/>
          </p:nvPr>
        </p:nvSpPr>
        <p:spPr>
          <a:xfrm>
            <a:off x="837697" y="2476735"/>
            <a:ext cx="8044963" cy="829179"/>
          </a:xfrm>
        </p:spPr>
        <p:txBody>
          <a:bodyPr anchor="b">
            <a:normAutofit/>
          </a:bodyPr>
          <a:lstStyle>
            <a:lvl1pPr>
              <a:spcBef>
                <a:spcPts val="1632"/>
              </a:spcBef>
              <a:defRPr sz="3600" b="0" cap="none" baseline="0">
                <a:solidFill>
                  <a:schemeClr val="bg1"/>
                </a:solidFill>
                <a:effectLst>
                  <a:outerShdw blurRad="228600" algn="ctr" rotWithShape="0">
                    <a:prstClr val="black">
                      <a:alpha val="40000"/>
                    </a:prstClr>
                  </a:outerShdw>
                </a:effectLst>
              </a:defRPr>
            </a:lvl1pPr>
          </a:lstStyle>
          <a:p>
            <a:pPr lvl="0"/>
            <a:r>
              <a:rPr lang="en-US" dirty="0"/>
              <a:t>Lorem Ipsum</a:t>
            </a:r>
            <a:endParaRPr lang="en-GB" dirty="0"/>
          </a:p>
        </p:txBody>
      </p:sp>
      <p:sp>
        <p:nvSpPr>
          <p:cNvPr id="4" name="Footer Placeholder 3"/>
          <p:cNvSpPr>
            <a:spLocks noGrp="1"/>
          </p:cNvSpPr>
          <p:nvPr>
            <p:ph type="ftr" sz="quarter" idx="16"/>
          </p:nvPr>
        </p:nvSpPr>
        <p:spPr>
          <a:xfrm>
            <a:off x="819166" y="6200607"/>
            <a:ext cx="6602617" cy="346923"/>
          </a:xfrm>
          <a:prstGeom prst="rect">
            <a:avLst/>
          </a:prstGeom>
        </p:spPr>
        <p:txBody>
          <a:bodyPr vert="horz" lIns="0" tIns="0" rIns="0" bIns="0" rtlCol="0" anchor="b"/>
          <a:lstStyle>
            <a:lvl1pPr>
              <a:defRPr lang="en-GB" sz="1067" smtClean="0">
                <a:solidFill>
                  <a:schemeClr val="bg1"/>
                </a:solidFill>
              </a:defRPr>
            </a:lvl1pPr>
          </a:lstStyle>
          <a:p>
            <a:pPr>
              <a:lnSpc>
                <a:spcPct val="85000"/>
              </a:lnSpc>
              <a:spcBef>
                <a:spcPts val="272"/>
              </a:spcBef>
            </a:pPr>
            <a:r>
              <a:rPr lang="nb-NO"/>
              <a:t>© 2015 Ipsos. </a:t>
            </a:r>
            <a:endParaRPr lang="nb-NO" dirty="0"/>
          </a:p>
        </p:txBody>
      </p:sp>
      <p:sp>
        <p:nvSpPr>
          <p:cNvPr id="5" name="Slide Number Placeholder 4"/>
          <p:cNvSpPr>
            <a:spLocks noGrp="1"/>
          </p:cNvSpPr>
          <p:nvPr>
            <p:ph type="sldNum" sz="quarter" idx="17"/>
          </p:nvPr>
        </p:nvSpPr>
        <p:spPr>
          <a:xfrm>
            <a:off x="329750" y="6200607"/>
            <a:ext cx="509900" cy="346923"/>
          </a:xfrm>
          <a:prstGeom prst="rect">
            <a:avLst/>
          </a:prstGeom>
        </p:spPr>
        <p:txBody>
          <a:bodyPr vert="horz" lIns="0" tIns="0" rIns="0" bIns="0" rtlCol="0" anchor="b"/>
          <a:lstStyle>
            <a:lvl1pPr>
              <a:defRPr lang="en-US" sz="1067" smtClean="0">
                <a:solidFill>
                  <a:schemeClr val="bg1"/>
                </a:solidFill>
              </a:defRPr>
            </a:lvl1pPr>
          </a:lstStyle>
          <a:p>
            <a:pPr>
              <a:lnSpc>
                <a:spcPct val="85000"/>
              </a:lnSpc>
              <a:spcBef>
                <a:spcPts val="272"/>
              </a:spcBef>
            </a:pPr>
            <a:fld id="{7F034911-0302-4AAB-AEF0-815419E29289}" type="slidenum">
              <a:rPr lang="en-GB" smtClean="0"/>
              <a:pPr>
                <a:lnSpc>
                  <a:spcPct val="85000"/>
                </a:lnSpc>
                <a:spcBef>
                  <a:spcPts val="272"/>
                </a:spcBef>
              </a:pPr>
              <a:t>‹#›</a:t>
            </a:fld>
            <a:endParaRPr lang="en-GB" dirty="0"/>
          </a:p>
        </p:txBody>
      </p:sp>
    </p:spTree>
    <p:extLst>
      <p:ext uri="{BB962C8B-B14F-4D97-AF65-F5344CB8AC3E}">
        <p14:creationId xmlns:p14="http://schemas.microsoft.com/office/powerpoint/2010/main" val="418913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obile Up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baseline="0">
                <a:solidFill>
                  <a:schemeClr val="bg2"/>
                </a:solidFill>
              </a:defRPr>
            </a:lvl1pPr>
          </a:lstStyle>
          <a:p>
            <a:pPr lvl="0"/>
            <a:r>
              <a:rPr lang="en-US" dirty="0"/>
              <a:t>CLICK TO ADD TAG LINE OR BEGINNING OF TITLE</a:t>
            </a:r>
            <a:endParaRPr lang="en-GB" dirty="0"/>
          </a:p>
        </p:txBody>
      </p:sp>
      <p:sp>
        <p:nvSpPr>
          <p:cNvPr id="7" name="Picture Placeholder 6"/>
          <p:cNvSpPr>
            <a:spLocks noGrp="1"/>
          </p:cNvSpPr>
          <p:nvPr>
            <p:ph type="pic" sz="quarter" idx="16"/>
          </p:nvPr>
        </p:nvSpPr>
        <p:spPr>
          <a:xfrm>
            <a:off x="9078361" y="2276391"/>
            <a:ext cx="2001815" cy="3227173"/>
          </a:xfrm>
        </p:spPr>
        <p:txBody>
          <a:bodyPr/>
          <a:lstStyle/>
          <a:p>
            <a:r>
              <a:rPr lang="en-US"/>
              <a:t>Click icon to add picture</a:t>
            </a:r>
            <a:endParaRPr lang="en-GB" dirty="0"/>
          </a:p>
        </p:txBody>
      </p:sp>
      <p:sp>
        <p:nvSpPr>
          <p:cNvPr id="9" name="Text Placeholder 6"/>
          <p:cNvSpPr>
            <a:spLocks noGrp="1"/>
          </p:cNvSpPr>
          <p:nvPr>
            <p:ph type="body" sz="quarter" idx="17" hasCustomPrompt="1"/>
          </p:nvPr>
        </p:nvSpPr>
        <p:spPr>
          <a:xfrm>
            <a:off x="842519" y="5626409"/>
            <a:ext cx="8435037" cy="424383"/>
          </a:xfrm>
        </p:spPr>
        <p:txBody>
          <a:bodyPr anchor="b">
            <a:normAutofit/>
          </a:bodyPr>
          <a:lstStyle>
            <a:lvl1pPr algn="l">
              <a:lnSpc>
                <a:spcPct val="95000"/>
              </a:lnSpc>
              <a:spcBef>
                <a:spcPts val="272"/>
              </a:spcBef>
              <a:defRPr sz="1333" cap="none" baseline="0">
                <a:solidFill>
                  <a:schemeClr val="bg2"/>
                </a:solidFill>
              </a:defRPr>
            </a:lvl1pPr>
          </a:lstStyle>
          <a:p>
            <a:pPr lvl="0"/>
            <a:r>
              <a:rPr lang="en-US" dirty="0"/>
              <a:t>Question and Base</a:t>
            </a:r>
            <a:endParaRPr lang="en-GB" dirty="0"/>
          </a:p>
        </p:txBody>
      </p:sp>
    </p:spTree>
    <p:extLst>
      <p:ext uri="{BB962C8B-B14F-4D97-AF65-F5344CB8AC3E}">
        <p14:creationId xmlns:p14="http://schemas.microsoft.com/office/powerpoint/2010/main" val="2271481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 Box Image [Green]">
    <p:bg>
      <p:bgPr>
        <a:solidFill>
          <a:schemeClr val="accent6"/>
        </a:solidFill>
        <a:effectLst/>
      </p:bgPr>
    </p:bg>
    <p:spTree>
      <p:nvGrpSpPr>
        <p:cNvPr id="1" name=""/>
        <p:cNvGrpSpPr/>
        <p:nvPr/>
      </p:nvGrpSpPr>
      <p:grpSpPr>
        <a:xfrm>
          <a:off x="0" y="0"/>
          <a:ext cx="0" cy="0"/>
          <a:chOff x="0" y="0"/>
          <a:chExt cx="0" cy="0"/>
        </a:xfrm>
      </p:grpSpPr>
      <p:sp>
        <p:nvSpPr>
          <p:cNvPr id="12" name="Picture Placeholder 5"/>
          <p:cNvSpPr>
            <a:spLocks noGrp="1"/>
          </p:cNvSpPr>
          <p:nvPr>
            <p:ph type="pic" sz="quarter" idx="18"/>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en-US"/>
              <a:t>Click icon to add picture</a:t>
            </a:r>
            <a:endParaRPr lang="en-GB"/>
          </a:p>
        </p:txBody>
      </p:sp>
      <p:sp>
        <p:nvSpPr>
          <p:cNvPr id="3" name="Subtitle 2"/>
          <p:cNvSpPr>
            <a:spLocks noGrp="1"/>
          </p:cNvSpPr>
          <p:nvPr>
            <p:ph type="subTitle" idx="1" hasCustomPrompt="1"/>
          </p:nvPr>
        </p:nvSpPr>
        <p:spPr>
          <a:xfrm>
            <a:off x="6203689" y="1851259"/>
            <a:ext cx="5622567" cy="2997135"/>
          </a:xfrm>
        </p:spPr>
        <p:txBody>
          <a:bodyPr anchor="ctr">
            <a:normAutofit/>
          </a:bodyPr>
          <a:lstStyle>
            <a:lvl1pPr marL="0" indent="0" algn="l">
              <a:buNone/>
              <a:defRPr sz="3600" baseline="0">
                <a:solidFill>
                  <a:schemeClr val="bg1"/>
                </a:solidFill>
              </a:defRPr>
            </a:lvl1pPr>
            <a:lvl2pPr marL="4320" indent="0" algn="l">
              <a:lnSpc>
                <a:spcPct val="90000"/>
              </a:lnSpc>
              <a:spcBef>
                <a:spcPts val="544"/>
              </a:spcBef>
              <a:buNone/>
              <a:tabLst/>
              <a:defRPr sz="2933" baseline="0">
                <a:solidFill>
                  <a:schemeClr val="bg1">
                    <a:alpha val="70000"/>
                  </a:schemeClr>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amet, consectetuer adipiscing elit. Maecenas porttitor congue </a:t>
            </a:r>
            <a:r>
              <a:rPr lang="en-US" dirty="0" err="1"/>
              <a:t>massa</a:t>
            </a:r>
            <a:r>
              <a:rPr lang="en-US" dirty="0"/>
              <a:t>.</a:t>
            </a:r>
          </a:p>
        </p:txBody>
      </p:sp>
      <p:pic>
        <p:nvPicPr>
          <p:cNvPr id="7" name="Picture 6" descr="IPSOS_GAMECHANGERS_blue.png"/>
          <p:cNvPicPr>
            <a:picLocks noChangeAspect="1"/>
          </p:cNvPicPr>
          <p:nvPr/>
        </p:nvPicPr>
        <p:blipFill rotWithShape="1">
          <a:blip r:embed="rId2"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11" name="Picture 10" descr="IPSOS_GAMECHANGERS_blue.pn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9" name="Footer Placeholder 3"/>
          <p:cNvSpPr>
            <a:spLocks noGrp="1"/>
          </p:cNvSpPr>
          <p:nvPr>
            <p:ph type="ftr" sz="quarter" idx="15"/>
          </p:nvPr>
        </p:nvSpPr>
        <p:spPr>
          <a:xfrm>
            <a:off x="819167" y="6221081"/>
            <a:ext cx="4219216" cy="359320"/>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a:lnSpc>
                <a:spcPct val="95000"/>
              </a:lnSpc>
              <a:spcBef>
                <a:spcPts val="272"/>
              </a:spcBef>
            </a:pPr>
            <a:r>
              <a:rPr lang="nb-NO"/>
              <a:t>© 2015 Ipsos. </a:t>
            </a:r>
            <a:endParaRPr lang="nb-NO" dirty="0"/>
          </a:p>
        </p:txBody>
      </p:sp>
      <p:sp>
        <p:nvSpPr>
          <p:cNvPr id="10" name="Slide Number Placeholder 8"/>
          <p:cNvSpPr>
            <a:spLocks noGrp="1"/>
          </p:cNvSpPr>
          <p:nvPr>
            <p:ph type="sldNum" sz="quarter" idx="17"/>
          </p:nvPr>
        </p:nvSpPr>
        <p:spPr>
          <a:xfrm>
            <a:off x="329750" y="6221081"/>
            <a:ext cx="509900" cy="346923"/>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8"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682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Slide - wide image [Green]">
    <p:bg>
      <p:bgPr>
        <a:solidFill>
          <a:schemeClr val="accent6"/>
        </a:solidFill>
        <a:effectLst/>
      </p:bgPr>
    </p:bg>
    <p:spTree>
      <p:nvGrpSpPr>
        <p:cNvPr id="1" name=""/>
        <p:cNvGrpSpPr/>
        <p:nvPr/>
      </p:nvGrpSpPr>
      <p:grpSpPr>
        <a:xfrm>
          <a:off x="0" y="0"/>
          <a:ext cx="0" cy="0"/>
          <a:chOff x="0" y="0"/>
          <a:chExt cx="0" cy="0"/>
        </a:xfrm>
      </p:grpSpPr>
      <p:sp>
        <p:nvSpPr>
          <p:cNvPr id="16" name="Picture Placeholder 3"/>
          <p:cNvSpPr>
            <a:spLocks noGrp="1"/>
          </p:cNvSpPr>
          <p:nvPr>
            <p:ph type="pic" sz="quarter" idx="10"/>
          </p:nvPr>
        </p:nvSpPr>
        <p:spPr>
          <a:xfrm>
            <a:off x="0" y="-11952"/>
            <a:ext cx="8298331" cy="6869952"/>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 name="connsiteX0" fmla="*/ 0 w 6205818"/>
              <a:gd name="connsiteY0" fmla="*/ 0 h 5143500"/>
              <a:gd name="connsiteX1" fmla="*/ 4654924 w 6205818"/>
              <a:gd name="connsiteY1" fmla="*/ 0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493559 w 6205818"/>
              <a:gd name="connsiteY1" fmla="*/ 17930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502524 w 6205818"/>
              <a:gd name="connsiteY1" fmla="*/ 26895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502524 w 6205818"/>
              <a:gd name="connsiteY1" fmla="*/ 1 h 5143500"/>
              <a:gd name="connsiteX2" fmla="*/ 6205818 w 6205818"/>
              <a:gd name="connsiteY2" fmla="*/ 5134535 h 5143500"/>
              <a:gd name="connsiteX3" fmla="*/ 0 w 6205818"/>
              <a:gd name="connsiteY3" fmla="*/ 5143500 h 5143500"/>
              <a:gd name="connsiteX4" fmla="*/ 0 w 6205818"/>
              <a:gd name="connsiteY4" fmla="*/ 0 h 5143500"/>
              <a:gd name="connsiteX0" fmla="*/ 0 w 6223748"/>
              <a:gd name="connsiteY0" fmla="*/ 0 h 5143500"/>
              <a:gd name="connsiteX1" fmla="*/ 4502524 w 6223748"/>
              <a:gd name="connsiteY1" fmla="*/ 1 h 5143500"/>
              <a:gd name="connsiteX2" fmla="*/ 6223748 w 6223748"/>
              <a:gd name="connsiteY2" fmla="*/ 5143499 h 5143500"/>
              <a:gd name="connsiteX3" fmla="*/ 0 w 6223748"/>
              <a:gd name="connsiteY3" fmla="*/ 5143500 h 5143500"/>
              <a:gd name="connsiteX4" fmla="*/ 0 w 6223748"/>
              <a:gd name="connsiteY4" fmla="*/ 0 h 5143500"/>
              <a:gd name="connsiteX0" fmla="*/ 0 w 6223748"/>
              <a:gd name="connsiteY0" fmla="*/ 8964 h 5152464"/>
              <a:gd name="connsiteX1" fmla="*/ 4529418 w 6223748"/>
              <a:gd name="connsiteY1" fmla="*/ 0 h 5152464"/>
              <a:gd name="connsiteX2" fmla="*/ 6223748 w 6223748"/>
              <a:gd name="connsiteY2" fmla="*/ 5152463 h 5152464"/>
              <a:gd name="connsiteX3" fmla="*/ 0 w 6223748"/>
              <a:gd name="connsiteY3" fmla="*/ 5152464 h 5152464"/>
              <a:gd name="connsiteX4" fmla="*/ 0 w 6223748"/>
              <a:gd name="connsiteY4" fmla="*/ 8964 h 5152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748" h="5152464">
                <a:moveTo>
                  <a:pt x="0" y="8964"/>
                </a:moveTo>
                <a:lnTo>
                  <a:pt x="4529418" y="0"/>
                </a:lnTo>
                <a:lnTo>
                  <a:pt x="6223748" y="5152463"/>
                </a:lnTo>
                <a:lnTo>
                  <a:pt x="0" y="5152464"/>
                </a:lnTo>
                <a:lnTo>
                  <a:pt x="0" y="8964"/>
                </a:lnTo>
                <a:close/>
              </a:path>
            </a:pathLst>
          </a:custGeom>
        </p:spPr>
        <p:txBody>
          <a:bodyPr/>
          <a:lstStyle/>
          <a:p>
            <a:r>
              <a:rPr lang="en-US"/>
              <a:t>Click icon to add picture</a:t>
            </a:r>
            <a:endParaRPr lang="en-GB"/>
          </a:p>
        </p:txBody>
      </p:sp>
      <p:sp>
        <p:nvSpPr>
          <p:cNvPr id="2" name="Title 1"/>
          <p:cNvSpPr>
            <a:spLocks noGrp="1"/>
          </p:cNvSpPr>
          <p:nvPr>
            <p:ph type="ctrTitle" hasCustomPrompt="1"/>
          </p:nvPr>
        </p:nvSpPr>
        <p:spPr>
          <a:xfrm>
            <a:off x="8905333" y="2803721"/>
            <a:ext cx="2920924" cy="997196"/>
          </a:xfrm>
        </p:spPr>
        <p:txBody>
          <a:bodyPr anchor="ctr"/>
          <a:lstStyle>
            <a:lvl1pPr>
              <a:defRPr sz="3600" baseline="0">
                <a:solidFill>
                  <a:schemeClr val="bg1"/>
                </a:solidFill>
              </a:defRPr>
            </a:lvl1pPr>
          </a:lstStyle>
          <a:p>
            <a:r>
              <a:rPr lang="en-US" dirty="0"/>
              <a:t>TITLE </a:t>
            </a:r>
            <a:r>
              <a:rPr lang="en-US" dirty="0" err="1"/>
              <a:t>TITLE</a:t>
            </a:r>
            <a:r>
              <a:rPr lang="en-US" dirty="0"/>
              <a:t> </a:t>
            </a:r>
            <a:r>
              <a:rPr lang="en-US" dirty="0" err="1"/>
              <a:t>TITLE</a:t>
            </a:r>
            <a:r>
              <a:rPr lang="en-US" dirty="0"/>
              <a:t> </a:t>
            </a:r>
            <a:r>
              <a:rPr lang="en-US" dirty="0" err="1"/>
              <a:t>TITLE</a:t>
            </a:r>
            <a:endParaRPr lang="en-US" dirty="0"/>
          </a:p>
        </p:txBody>
      </p:sp>
      <p:pic>
        <p:nvPicPr>
          <p:cNvPr id="11" name="Picture 10" descr="IPSOS_GAMECHANGERS_blue.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3" name="Footer Placeholder 3"/>
          <p:cNvSpPr>
            <a:spLocks noGrp="1"/>
          </p:cNvSpPr>
          <p:nvPr>
            <p:ph type="ftr" sz="quarter" idx="15"/>
          </p:nvPr>
        </p:nvSpPr>
        <p:spPr>
          <a:xfrm>
            <a:off x="819166" y="6221081"/>
            <a:ext cx="6602617" cy="346923"/>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a:lnSpc>
                <a:spcPct val="95000"/>
              </a:lnSpc>
              <a:spcBef>
                <a:spcPts val="272"/>
              </a:spcBef>
            </a:pPr>
            <a:r>
              <a:rPr lang="nb-NO"/>
              <a:t>© 2015 Ipsos. </a:t>
            </a:r>
            <a:endParaRPr lang="nb-NO" dirty="0"/>
          </a:p>
        </p:txBody>
      </p:sp>
      <p:sp>
        <p:nvSpPr>
          <p:cNvPr id="14" name="Slide Number Placeholder 8"/>
          <p:cNvSpPr>
            <a:spLocks noGrp="1"/>
          </p:cNvSpPr>
          <p:nvPr>
            <p:ph type="sldNum" sz="quarter" idx="17"/>
          </p:nvPr>
        </p:nvSpPr>
        <p:spPr>
          <a:xfrm>
            <a:off x="329750" y="6221081"/>
            <a:ext cx="509900" cy="346923"/>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15" name="Picture 14"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881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Title Slide - Box Image [Red]">
    <p:bg>
      <p:bgPr>
        <a:solidFill>
          <a:schemeClr val="accent1"/>
        </a:solidFill>
        <a:effectLst/>
      </p:bgPr>
    </p:bg>
    <p:spTree>
      <p:nvGrpSpPr>
        <p:cNvPr id="1" name=""/>
        <p:cNvGrpSpPr/>
        <p:nvPr/>
      </p:nvGrpSpPr>
      <p:grpSpPr>
        <a:xfrm>
          <a:off x="0" y="0"/>
          <a:ext cx="0" cy="0"/>
          <a:chOff x="0" y="0"/>
          <a:chExt cx="0" cy="0"/>
        </a:xfrm>
      </p:grpSpPr>
      <p:sp>
        <p:nvSpPr>
          <p:cNvPr id="17" name="Picture Placeholder 5"/>
          <p:cNvSpPr>
            <a:spLocks noGrp="1"/>
          </p:cNvSpPr>
          <p:nvPr>
            <p:ph type="pic" sz="quarter" idx="18"/>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en-US"/>
              <a:t>Click icon to add picture</a:t>
            </a:r>
            <a:endParaRPr lang="en-GB"/>
          </a:p>
        </p:txBody>
      </p:sp>
      <p:sp>
        <p:nvSpPr>
          <p:cNvPr id="3" name="Subtitle 2"/>
          <p:cNvSpPr>
            <a:spLocks noGrp="1"/>
          </p:cNvSpPr>
          <p:nvPr>
            <p:ph type="subTitle" idx="1" hasCustomPrompt="1"/>
          </p:nvPr>
        </p:nvSpPr>
        <p:spPr>
          <a:xfrm>
            <a:off x="6226729" y="1851259"/>
            <a:ext cx="5622567" cy="2997135"/>
          </a:xfrm>
        </p:spPr>
        <p:txBody>
          <a:bodyPr anchor="ctr">
            <a:normAutofit/>
          </a:bodyPr>
          <a:lstStyle>
            <a:lvl1pPr marL="0" indent="0" algn="l">
              <a:buNone/>
              <a:defRPr sz="3600" b="1" baseline="0">
                <a:solidFill>
                  <a:schemeClr val="bg1"/>
                </a:solidFill>
              </a:defRPr>
            </a:lvl1pPr>
            <a:lvl2pPr marL="4320" indent="0" algn="l">
              <a:lnSpc>
                <a:spcPct val="90000"/>
              </a:lnSpc>
              <a:spcBef>
                <a:spcPts val="544"/>
              </a:spcBef>
              <a:buNone/>
              <a:tabLst/>
              <a:defRPr sz="2933" baseline="0">
                <a:solidFill>
                  <a:schemeClr val="bg1">
                    <a:alpha val="70000"/>
                  </a:schemeClr>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amet, consectetuer adipiscing elit. Maecenas porttitor congue </a:t>
            </a:r>
            <a:r>
              <a:rPr lang="en-US" dirty="0" err="1"/>
              <a:t>massa</a:t>
            </a:r>
            <a:r>
              <a:rPr lang="en-US" dirty="0"/>
              <a:t>.</a:t>
            </a:r>
          </a:p>
        </p:txBody>
      </p:sp>
      <p:pic>
        <p:nvPicPr>
          <p:cNvPr id="11" name="Picture 10" descr="IPSOS_GAMECHANGERS_blue.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0" name="Footer Placeholder 3"/>
          <p:cNvSpPr>
            <a:spLocks noGrp="1"/>
          </p:cNvSpPr>
          <p:nvPr>
            <p:ph type="ftr" sz="quarter" idx="15"/>
          </p:nvPr>
        </p:nvSpPr>
        <p:spPr>
          <a:xfrm>
            <a:off x="819166" y="6221081"/>
            <a:ext cx="6602617" cy="346923"/>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a:lnSpc>
                <a:spcPct val="95000"/>
              </a:lnSpc>
              <a:spcBef>
                <a:spcPts val="272"/>
              </a:spcBef>
            </a:pPr>
            <a:r>
              <a:rPr lang="nb-NO"/>
              <a:t>© 2015 Ipsos. </a:t>
            </a:r>
            <a:endParaRPr lang="nb-NO" dirty="0"/>
          </a:p>
        </p:txBody>
      </p:sp>
      <p:sp>
        <p:nvSpPr>
          <p:cNvPr id="12" name="Slide Number Placeholder 8"/>
          <p:cNvSpPr>
            <a:spLocks noGrp="1"/>
          </p:cNvSpPr>
          <p:nvPr>
            <p:ph type="sldNum" sz="quarter" idx="17"/>
          </p:nvPr>
        </p:nvSpPr>
        <p:spPr>
          <a:xfrm>
            <a:off x="329750" y="6221081"/>
            <a:ext cx="509900" cy="346923"/>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13" name="Picture 12"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7234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Title Slide - wide image [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85400" y="2711391"/>
            <a:ext cx="2643779" cy="1181863"/>
          </a:xfrm>
        </p:spPr>
        <p:txBody>
          <a:bodyPr anchor="ctr"/>
          <a:lstStyle>
            <a:lvl1pPr>
              <a:defRPr sz="4267" baseline="0">
                <a:solidFill>
                  <a:schemeClr val="bg1"/>
                </a:solidFill>
              </a:defRPr>
            </a:lvl1pPr>
          </a:lstStyle>
          <a:p>
            <a:r>
              <a:rPr lang="en-US" dirty="0"/>
              <a:t>Title </a:t>
            </a:r>
            <a:r>
              <a:rPr lang="en-US" dirty="0" err="1"/>
              <a:t>title</a:t>
            </a:r>
            <a:r>
              <a:rPr lang="en-US" dirty="0"/>
              <a:t> </a:t>
            </a:r>
            <a:r>
              <a:rPr lang="en-US" dirty="0" err="1"/>
              <a:t>title</a:t>
            </a:r>
            <a:r>
              <a:rPr lang="en-US" dirty="0"/>
              <a:t> </a:t>
            </a:r>
            <a:r>
              <a:rPr lang="en-US" dirty="0" err="1"/>
              <a:t>title</a:t>
            </a:r>
            <a:endParaRPr lang="en-US" dirty="0"/>
          </a:p>
        </p:txBody>
      </p:sp>
      <p:pic>
        <p:nvPicPr>
          <p:cNvPr id="11" name="Picture 10" descr="IPSOS_GAMECHANGERS_blue.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2" name="Footer Placeholder 3"/>
          <p:cNvSpPr>
            <a:spLocks noGrp="1"/>
          </p:cNvSpPr>
          <p:nvPr>
            <p:ph type="ftr" sz="quarter" idx="15"/>
          </p:nvPr>
        </p:nvSpPr>
        <p:spPr>
          <a:xfrm>
            <a:off x="819166" y="6221081"/>
            <a:ext cx="6602617" cy="346923"/>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a:lnSpc>
                <a:spcPct val="95000"/>
              </a:lnSpc>
              <a:spcBef>
                <a:spcPts val="272"/>
              </a:spcBef>
            </a:pPr>
            <a:r>
              <a:rPr lang="nb-NO"/>
              <a:t>© 2015 Ipsos. </a:t>
            </a:r>
            <a:endParaRPr lang="nb-NO" dirty="0"/>
          </a:p>
        </p:txBody>
      </p:sp>
      <p:sp>
        <p:nvSpPr>
          <p:cNvPr id="13" name="Slide Number Placeholder 8"/>
          <p:cNvSpPr>
            <a:spLocks noGrp="1"/>
          </p:cNvSpPr>
          <p:nvPr>
            <p:ph type="sldNum" sz="quarter" idx="17"/>
          </p:nvPr>
        </p:nvSpPr>
        <p:spPr>
          <a:xfrm>
            <a:off x="329750" y="6221081"/>
            <a:ext cx="509900" cy="346923"/>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17" name="Picture 16"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7"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7588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Fill1_Text Options">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09835" y="331098"/>
            <a:ext cx="8977799"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09836" y="1851260"/>
            <a:ext cx="10514221" cy="35240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470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Fill1_Bullets Onl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09835" y="331098"/>
            <a:ext cx="8977799"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09836" y="1851260"/>
            <a:ext cx="10514221" cy="35240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4835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ill2_Bullets Only">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67721"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pic>
        <p:nvPicPr>
          <p:cNvPr id="22" name="Picture 21"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sp>
        <p:nvSpPr>
          <p:cNvPr id="12" name="Text Placeholder 4"/>
          <p:cNvSpPr>
            <a:spLocks noGrp="1"/>
          </p:cNvSpPr>
          <p:nvPr>
            <p:ph type="body" sz="quarter" idx="14" hasCustomPrompt="1"/>
          </p:nvPr>
        </p:nvSpPr>
        <p:spPr>
          <a:xfrm>
            <a:off x="311151" y="1865605"/>
            <a:ext cx="11537949" cy="3519196"/>
          </a:xfrm>
        </p:spPr>
        <p:txBody>
          <a:bodyPr/>
          <a:lstStyle>
            <a:lvl1pPr marL="234945" indent="-234945">
              <a:lnSpc>
                <a:spcPct val="100000"/>
              </a:lnSpc>
              <a:spcBef>
                <a:spcPts val="400"/>
              </a:spcBef>
              <a:spcAft>
                <a:spcPts val="400"/>
              </a:spcAft>
              <a:buFont typeface="Arial" panose="020B0604020202020204" pitchFamily="34" charset="0"/>
              <a:buChar char="•"/>
              <a:defRPr sz="1600" cap="none">
                <a:solidFill>
                  <a:schemeClr val="bg1"/>
                </a:solidFill>
              </a:defRPr>
            </a:lvl1pPr>
            <a:lvl2pPr marL="634984" indent="-222245">
              <a:lnSpc>
                <a:spcPct val="100000"/>
              </a:lnSpc>
              <a:spcBef>
                <a:spcPts val="400"/>
              </a:spcBef>
              <a:spcAft>
                <a:spcPts val="400"/>
              </a:spcAft>
              <a:buFont typeface="Arial" panose="020B0604020202020204" pitchFamily="34" charset="0"/>
              <a:buChar char="–"/>
              <a:tabLst/>
              <a:defRPr sz="1600">
                <a:solidFill>
                  <a:schemeClr val="bg1"/>
                </a:solidFill>
              </a:defRPr>
            </a:lvl2pPr>
            <a:lvl3pPr marL="922844" indent="-237061">
              <a:lnSpc>
                <a:spcPct val="100000"/>
              </a:lnSpc>
              <a:spcBef>
                <a:spcPts val="400"/>
              </a:spcBef>
              <a:spcAft>
                <a:spcPts val="400"/>
              </a:spcAft>
              <a:buSzPct val="85000"/>
              <a:buFont typeface="Arial" panose="020B0604020202020204" pitchFamily="34" charset="0"/>
              <a:buChar char="•"/>
              <a:defRPr sz="1600">
                <a:solidFill>
                  <a:schemeClr val="bg1"/>
                </a:solidFill>
              </a:defRPr>
            </a:lvl3pPr>
            <a:lvl5pPr marL="1291134" indent="-232828">
              <a:lnSpc>
                <a:spcPct val="100000"/>
              </a:lnSpc>
              <a:spcBef>
                <a:spcPts val="400"/>
              </a:spcBef>
              <a:spcAft>
                <a:spcPts val="400"/>
              </a:spcAft>
              <a:buSzPct val="85000"/>
              <a:buFont typeface="Arial" panose="020B0604020202020204" pitchFamily="34" charset="0"/>
              <a:buChar char="-"/>
              <a:defRPr sz="1600">
                <a:solidFill>
                  <a:schemeClr val="bg1"/>
                </a:solidFill>
              </a:defRPr>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583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0" y="331098"/>
            <a:ext cx="8947195"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5" name="Text Placeholder 4"/>
          <p:cNvSpPr>
            <a:spLocks noGrp="1"/>
          </p:cNvSpPr>
          <p:nvPr>
            <p:ph type="body" sz="quarter" idx="14" hasCustomPrompt="1"/>
          </p:nvPr>
        </p:nvSpPr>
        <p:spPr>
          <a:xfrm>
            <a:off x="311151" y="1865605"/>
            <a:ext cx="11051116" cy="3519196"/>
          </a:xfrm>
        </p:spPr>
        <p:txBody>
          <a:bodyPr/>
          <a:lstStyle>
            <a:lvl1pPr marL="234945" indent="-234945">
              <a:lnSpc>
                <a:spcPct val="100000"/>
              </a:lnSpc>
              <a:spcBef>
                <a:spcPts val="400"/>
              </a:spcBef>
              <a:spcAft>
                <a:spcPts val="400"/>
              </a:spcAft>
              <a:buFont typeface="Arial" panose="020B0604020202020204" pitchFamily="34" charset="0"/>
              <a:buChar char="•"/>
              <a:defRPr sz="1600" cap="none"/>
            </a:lvl1pPr>
            <a:lvl2pPr marL="634984" indent="-222245">
              <a:lnSpc>
                <a:spcPct val="100000"/>
              </a:lnSpc>
              <a:spcBef>
                <a:spcPts val="400"/>
              </a:spcBef>
              <a:spcAft>
                <a:spcPts val="400"/>
              </a:spcAft>
              <a:buFont typeface="Arial" panose="020B0604020202020204" pitchFamily="34" charset="0"/>
              <a:buChar char="–"/>
              <a:tabLst/>
              <a:defRPr sz="1600"/>
            </a:lvl2pPr>
            <a:lvl3pPr marL="922844" indent="-237061">
              <a:lnSpc>
                <a:spcPct val="100000"/>
              </a:lnSpc>
              <a:spcBef>
                <a:spcPts val="400"/>
              </a:spcBef>
              <a:spcAft>
                <a:spcPts val="400"/>
              </a:spcAft>
              <a:buSzPct val="85000"/>
              <a:buFont typeface="Arial" panose="020B0604020202020204" pitchFamily="34" charset="0"/>
              <a:buChar char="•"/>
              <a:defRPr sz="1600"/>
            </a:lvl3pPr>
            <a:lvl5pPr marL="1291134" indent="-232828">
              <a:lnSpc>
                <a:spcPct val="100000"/>
              </a:lnSpc>
              <a:spcBef>
                <a:spcPts val="400"/>
              </a:spcBef>
              <a:spcAft>
                <a:spcPts val="400"/>
              </a:spcAft>
              <a:buSzPct val="85000"/>
              <a:buFont typeface="Arial" panose="020B0604020202020204" pitchFamily="34" charset="0"/>
              <a:buChar char="-"/>
              <a:defRPr sz="1600"/>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Tree>
    <p:extLst>
      <p:ext uri="{BB962C8B-B14F-4D97-AF65-F5344CB8AC3E}">
        <p14:creationId xmlns:p14="http://schemas.microsoft.com/office/powerpoint/2010/main" val="8468290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Fill3_Title Only">
    <p:bg bwMode="inv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
        <p:txBody>
          <a:bodyPr/>
          <a:lstStyle>
            <a:lvl1pPr>
              <a:defRPr baseline="0">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bwMode="black">
          <a:xfrm>
            <a:off x="309836" y="331098"/>
            <a:ext cx="8977801" cy="590215"/>
          </a:xfrm>
        </p:spPr>
        <p:txBody>
          <a:bodyPr anchor="b">
            <a:normAutofit/>
          </a:bodyPr>
          <a:lstStyle>
            <a:lvl1pPr marL="0" indent="0">
              <a:buNone/>
              <a:defRPr sz="2533" b="0" baseline="0">
                <a:solidFill>
                  <a:schemeClr val="bg1"/>
                </a:solidFill>
              </a:defRPr>
            </a:lvl1pPr>
          </a:lstStyle>
          <a:p>
            <a:pPr lvl="0"/>
            <a:r>
              <a:rPr lang="en-US" dirty="0"/>
              <a:t>CLICK TO ADD TAG LINE OR BEGINNING OF TITLE</a:t>
            </a:r>
            <a:endParaRPr lang="en-GB" dirty="0"/>
          </a:p>
        </p:txBody>
      </p:sp>
      <p:pic>
        <p:nvPicPr>
          <p:cNvPr id="20" name="Picture 19"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bwMode="black">
          <a:xfrm>
            <a:off x="9287635" y="6210844"/>
            <a:ext cx="1840248" cy="369557"/>
          </a:xfrm>
          <a:prstGeom prst="rect">
            <a:avLst/>
          </a:prstGeom>
        </p:spPr>
      </p:pic>
      <p:sp>
        <p:nvSpPr>
          <p:cNvPr id="13" name="TextBox 12"/>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8" name="Picture 17"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238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Fill3_Text Option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09835" y="331098"/>
            <a:ext cx="8977799"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09836" y="1851260"/>
            <a:ext cx="10514221" cy="35240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0381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ill3_Bullets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09835" y="331098"/>
            <a:ext cx="8977799"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sp>
        <p:nvSpPr>
          <p:cNvPr id="12" name="Text Placeholder 4"/>
          <p:cNvSpPr>
            <a:spLocks noGrp="1"/>
          </p:cNvSpPr>
          <p:nvPr>
            <p:ph type="body" sz="quarter" idx="14" hasCustomPrompt="1"/>
          </p:nvPr>
        </p:nvSpPr>
        <p:spPr>
          <a:xfrm>
            <a:off x="311151" y="1865605"/>
            <a:ext cx="11051116" cy="3519196"/>
          </a:xfrm>
        </p:spPr>
        <p:txBody>
          <a:bodyPr/>
          <a:lstStyle>
            <a:lvl1pPr marL="234945" indent="-234945">
              <a:lnSpc>
                <a:spcPct val="100000"/>
              </a:lnSpc>
              <a:spcBef>
                <a:spcPts val="400"/>
              </a:spcBef>
              <a:spcAft>
                <a:spcPts val="400"/>
              </a:spcAft>
              <a:buFont typeface="Arial" panose="020B0604020202020204" pitchFamily="34" charset="0"/>
              <a:buChar char="•"/>
              <a:defRPr sz="1600" cap="none">
                <a:solidFill>
                  <a:schemeClr val="bg1"/>
                </a:solidFill>
              </a:defRPr>
            </a:lvl1pPr>
            <a:lvl2pPr marL="634984" indent="-222245">
              <a:lnSpc>
                <a:spcPct val="100000"/>
              </a:lnSpc>
              <a:spcBef>
                <a:spcPts val="400"/>
              </a:spcBef>
              <a:spcAft>
                <a:spcPts val="400"/>
              </a:spcAft>
              <a:buFont typeface="Arial" panose="020B0604020202020204" pitchFamily="34" charset="0"/>
              <a:buChar char="–"/>
              <a:tabLst/>
              <a:defRPr sz="1600">
                <a:solidFill>
                  <a:schemeClr val="bg1"/>
                </a:solidFill>
              </a:defRPr>
            </a:lvl2pPr>
            <a:lvl3pPr marL="922844" indent="-237061">
              <a:lnSpc>
                <a:spcPct val="100000"/>
              </a:lnSpc>
              <a:spcBef>
                <a:spcPts val="400"/>
              </a:spcBef>
              <a:spcAft>
                <a:spcPts val="400"/>
              </a:spcAft>
              <a:buSzPct val="85000"/>
              <a:buFont typeface="Arial" panose="020B0604020202020204" pitchFamily="34" charset="0"/>
              <a:buChar char="•"/>
              <a:defRPr sz="1600">
                <a:solidFill>
                  <a:schemeClr val="bg1"/>
                </a:solidFill>
              </a:defRPr>
            </a:lvl3pPr>
            <a:lvl5pPr marL="1291134" indent="-232828">
              <a:lnSpc>
                <a:spcPct val="100000"/>
              </a:lnSpc>
              <a:spcBef>
                <a:spcPts val="400"/>
              </a:spcBef>
              <a:spcAft>
                <a:spcPts val="400"/>
              </a:spcAft>
              <a:buSzPct val="85000"/>
              <a:buFont typeface="Arial" panose="020B0604020202020204" pitchFamily="34" charset="0"/>
              <a:buChar char="-"/>
              <a:defRPr sz="1600">
                <a:solidFill>
                  <a:schemeClr val="bg1"/>
                </a:solidFill>
              </a:defRPr>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8440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Main Title - 1/3 Image">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1" y="-11955"/>
            <a:ext cx="4987364" cy="6869955"/>
          </a:xfrm>
          <a:custGeom>
            <a:avLst/>
            <a:gdLst>
              <a:gd name="connsiteX0" fmla="*/ 0 w 4000500"/>
              <a:gd name="connsiteY0" fmla="*/ 0 h 5143500"/>
              <a:gd name="connsiteX1" fmla="*/ 4000500 w 4000500"/>
              <a:gd name="connsiteY1" fmla="*/ 0 h 5143500"/>
              <a:gd name="connsiteX2" fmla="*/ 4000500 w 4000500"/>
              <a:gd name="connsiteY2" fmla="*/ 5143500 h 5143500"/>
              <a:gd name="connsiteX3" fmla="*/ 0 w 4000500"/>
              <a:gd name="connsiteY3" fmla="*/ 5143500 h 5143500"/>
              <a:gd name="connsiteX4" fmla="*/ 0 w 4000500"/>
              <a:gd name="connsiteY4" fmla="*/ 0 h 5143500"/>
              <a:gd name="connsiteX0" fmla="*/ 0 w 4000500"/>
              <a:gd name="connsiteY0" fmla="*/ 0 h 5143500"/>
              <a:gd name="connsiteX1" fmla="*/ 432547 w 4000500"/>
              <a:gd name="connsiteY1" fmla="*/ 8964 h 5143500"/>
              <a:gd name="connsiteX2" fmla="*/ 4000500 w 4000500"/>
              <a:gd name="connsiteY2" fmla="*/ 5143500 h 5143500"/>
              <a:gd name="connsiteX3" fmla="*/ 0 w 4000500"/>
              <a:gd name="connsiteY3" fmla="*/ 5143500 h 5143500"/>
              <a:gd name="connsiteX4" fmla="*/ 0 w 4000500"/>
              <a:gd name="connsiteY4" fmla="*/ 0 h 5143500"/>
              <a:gd name="connsiteX0" fmla="*/ 0 w 3740523"/>
              <a:gd name="connsiteY0" fmla="*/ 0 h 5143500"/>
              <a:gd name="connsiteX1" fmla="*/ 432547 w 3740523"/>
              <a:gd name="connsiteY1" fmla="*/ 8964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0 h 5143500"/>
              <a:gd name="connsiteX1" fmla="*/ 441511 w 3740523"/>
              <a:gd name="connsiteY1" fmla="*/ 17929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8966 h 5152466"/>
              <a:gd name="connsiteX1" fmla="*/ 441511 w 3740523"/>
              <a:gd name="connsiteY1" fmla="*/ 0 h 5152466"/>
              <a:gd name="connsiteX2" fmla="*/ 3740523 w 3740523"/>
              <a:gd name="connsiteY2" fmla="*/ 5152466 h 5152466"/>
              <a:gd name="connsiteX3" fmla="*/ 0 w 3740523"/>
              <a:gd name="connsiteY3" fmla="*/ 5152466 h 5152466"/>
              <a:gd name="connsiteX4" fmla="*/ 0 w 3740523"/>
              <a:gd name="connsiteY4" fmla="*/ 8966 h 5152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523" h="5152466">
                <a:moveTo>
                  <a:pt x="0" y="8966"/>
                </a:moveTo>
                <a:lnTo>
                  <a:pt x="441511" y="0"/>
                </a:lnTo>
                <a:lnTo>
                  <a:pt x="3740523" y="5152466"/>
                </a:lnTo>
                <a:lnTo>
                  <a:pt x="0" y="5152466"/>
                </a:lnTo>
                <a:lnTo>
                  <a:pt x="0" y="8966"/>
                </a:lnTo>
                <a:close/>
              </a:path>
            </a:pathLst>
          </a:custGeom>
        </p:spPr>
        <p:txBody>
          <a:bodyPr/>
          <a:lstStyle/>
          <a:p>
            <a:r>
              <a:rPr lang="en-US"/>
              <a:t>Click icon to add picture</a:t>
            </a:r>
            <a:endParaRPr lang="en-GB"/>
          </a:p>
        </p:txBody>
      </p:sp>
      <p:sp>
        <p:nvSpPr>
          <p:cNvPr id="2" name="Title 1"/>
          <p:cNvSpPr>
            <a:spLocks noGrp="1"/>
          </p:cNvSpPr>
          <p:nvPr>
            <p:ph type="ctrTitle" hasCustomPrompt="1"/>
          </p:nvPr>
        </p:nvSpPr>
        <p:spPr>
          <a:xfrm>
            <a:off x="5568001" y="2869646"/>
            <a:ext cx="6265412" cy="678193"/>
          </a:xfrm>
        </p:spPr>
        <p:txBody>
          <a:bodyPr anchor="ctr"/>
          <a:lstStyle>
            <a:lvl1pPr>
              <a:defRPr sz="4933" baseline="0"/>
            </a:lvl1pPr>
          </a:lstStyle>
          <a:p>
            <a:r>
              <a:rPr lang="en-US" dirty="0"/>
              <a:t>Impact word(s)</a:t>
            </a:r>
          </a:p>
        </p:txBody>
      </p:sp>
      <p:sp>
        <p:nvSpPr>
          <p:cNvPr id="3" name="Subtitle 2"/>
          <p:cNvSpPr>
            <a:spLocks noGrp="1"/>
          </p:cNvSpPr>
          <p:nvPr>
            <p:ph type="subTitle" idx="1" hasCustomPrompt="1"/>
          </p:nvPr>
        </p:nvSpPr>
        <p:spPr>
          <a:xfrm>
            <a:off x="5568001" y="3819109"/>
            <a:ext cx="6265412" cy="1776400"/>
          </a:xfrm>
        </p:spPr>
        <p:txBody>
          <a:bodyPr/>
          <a:lstStyle>
            <a:lvl1pPr marL="0" indent="0" algn="l">
              <a:buNone/>
              <a:defRPr baseline="0">
                <a:solidFill>
                  <a:schemeClr val="bg2">
                    <a:lumMod val="75000"/>
                  </a:schemeClr>
                </a:solidFill>
              </a:defRPr>
            </a:lvl1pPr>
            <a:lvl2pPr marL="4320" indent="0" algn="l">
              <a:spcBef>
                <a:spcPts val="0"/>
              </a:spcBef>
              <a:buNone/>
              <a:tabLst/>
              <a:defRPr baseline="0">
                <a:solidFill>
                  <a:schemeClr val="bg2">
                    <a:lumMod val="75000"/>
                  </a:schemeClr>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Presenter Name</a:t>
            </a:r>
          </a:p>
          <a:p>
            <a:pPr lvl="1"/>
            <a:r>
              <a:rPr lang="en-US" dirty="0"/>
              <a:t>Job title, date, or other relevant presenter info</a:t>
            </a:r>
          </a:p>
        </p:txBody>
      </p:sp>
      <p:sp>
        <p:nvSpPr>
          <p:cNvPr id="20" name="Text Placeholder 19"/>
          <p:cNvSpPr>
            <a:spLocks noGrp="1"/>
          </p:cNvSpPr>
          <p:nvPr>
            <p:ph type="body" sz="quarter" idx="13" hasCustomPrompt="1"/>
          </p:nvPr>
        </p:nvSpPr>
        <p:spPr>
          <a:xfrm>
            <a:off x="5568001" y="1852084"/>
            <a:ext cx="6265412" cy="849939"/>
          </a:xfrm>
        </p:spPr>
        <p:txBody>
          <a:bodyPr anchor="b">
            <a:normAutofit/>
          </a:bodyPr>
          <a:lstStyle>
            <a:lvl1pPr>
              <a:defRPr sz="2933" b="0" cap="none" baseline="0">
                <a:solidFill>
                  <a:schemeClr val="bg2"/>
                </a:solidFill>
              </a:defRPr>
            </a:lvl1pPr>
          </a:lstStyle>
          <a:p>
            <a:pPr lvl="0"/>
            <a:r>
              <a:rPr lang="en-US" dirty="0"/>
              <a:t>Full presentation title</a:t>
            </a:r>
            <a:endParaRPr lang="en-GB" dirty="0"/>
          </a:p>
        </p:txBody>
      </p:sp>
      <p:sp>
        <p:nvSpPr>
          <p:cNvPr id="7" name="Picture Placeholder 6"/>
          <p:cNvSpPr>
            <a:spLocks noGrp="1"/>
          </p:cNvSpPr>
          <p:nvPr>
            <p:ph type="pic" sz="quarter" idx="15" hasCustomPrompt="1"/>
          </p:nvPr>
        </p:nvSpPr>
        <p:spPr>
          <a:xfrm>
            <a:off x="10252048" y="897171"/>
            <a:ext cx="1553701" cy="844549"/>
          </a:xfrm>
          <a:solidFill>
            <a:schemeClr val="bg1"/>
          </a:solidFill>
        </p:spPr>
        <p:txBody>
          <a:bodyPr/>
          <a:lstStyle>
            <a:lvl1pPr algn="ctr">
              <a:defRPr sz="1867"/>
            </a:lvl1pPr>
          </a:lstStyle>
          <a:p>
            <a:r>
              <a:rPr lang="en-GB" dirty="0"/>
              <a:t>Client Logo</a:t>
            </a:r>
            <a:br>
              <a:rPr lang="en-GB" dirty="0"/>
            </a:br>
            <a:r>
              <a:rPr lang="en-GB" dirty="0"/>
              <a:t>(delete if unused)</a:t>
            </a:r>
          </a:p>
        </p:txBody>
      </p:sp>
      <p:sp>
        <p:nvSpPr>
          <p:cNvPr id="11" name="Slide Number Placeholder 5"/>
          <p:cNvSpPr>
            <a:spLocks noGrp="1"/>
          </p:cNvSpPr>
          <p:nvPr>
            <p:ph type="sldNum" sz="quarter" idx="12"/>
          </p:nvPr>
        </p:nvSpPr>
        <p:spPr>
          <a:xfrm>
            <a:off x="329749" y="6169896"/>
            <a:ext cx="747175" cy="346923"/>
          </a:xfrm>
          <a:prstGeom prst="rect">
            <a:avLst/>
          </a:prstGeom>
        </p:spPr>
        <p:txBody>
          <a:bodyPr lIns="0" tIns="0" rIns="0" bIns="0" anchor="b"/>
          <a:lstStyle>
            <a:lvl1pPr>
              <a:defRPr sz="1067">
                <a:solidFill>
                  <a:schemeClr val="bg1">
                    <a:lumMod val="95000"/>
                  </a:schemeClr>
                </a:solidFill>
              </a:defRPr>
            </a:lvl1pPr>
          </a:lstStyle>
          <a:p>
            <a:fld id="{7F034911-0302-4AAB-AEF0-815419E29289}" type="slidenum">
              <a:rPr lang="en-US" smtClean="0"/>
              <a:pPr/>
              <a:t>‹#›</a:t>
            </a:fld>
            <a:endParaRPr lang="en-US"/>
          </a:p>
        </p:txBody>
      </p:sp>
      <p:sp>
        <p:nvSpPr>
          <p:cNvPr id="14" name="Footer Placeholder 10"/>
          <p:cNvSpPr>
            <a:spLocks noGrp="1"/>
          </p:cNvSpPr>
          <p:nvPr>
            <p:ph type="ftr" sz="quarter" idx="11"/>
          </p:nvPr>
        </p:nvSpPr>
        <p:spPr>
          <a:xfrm>
            <a:off x="5568001" y="5375267"/>
            <a:ext cx="6265412" cy="794629"/>
          </a:xfrm>
          <a:prstGeom prst="rect">
            <a:avLst/>
          </a:prstGeom>
        </p:spPr>
        <p:txBody>
          <a:bodyPr lIns="0" tIns="0" rIns="0" bIns="0"/>
          <a:lstStyle>
            <a:lvl1pPr>
              <a:defRPr sz="1333">
                <a:solidFill>
                  <a:schemeClr val="accent4">
                    <a:lumMod val="75000"/>
                  </a:schemeClr>
                </a:solidFill>
              </a:defRPr>
            </a:lvl1pPr>
          </a:lstStyle>
          <a:p>
            <a:r>
              <a:rPr lang="en-GB" dirty="0"/>
              <a:t>© 2015 Ipsos.  All rights reserved. Contains Ipsos' Confidential and Proprietary information and may not be disclosed or reproduced without the prior written consent of Ipsos.</a:t>
            </a:r>
          </a:p>
        </p:txBody>
      </p:sp>
      <p:sp>
        <p:nvSpPr>
          <p:cNvPr id="21" name="TextBox 20"/>
          <p:cNvSpPr txBox="1"/>
          <p:nvPr userDrawn="1"/>
        </p:nvSpPr>
        <p:spPr>
          <a:xfrm>
            <a:off x="319512" y="6249103"/>
            <a:ext cx="409584" cy="317340"/>
          </a:xfrm>
          <a:prstGeom prst="rect">
            <a:avLst/>
          </a:prstGeom>
        </p:spPr>
        <p:txBody>
          <a:bodyPr vert="horz" wrap="none" lIns="0" tIns="0" rIns="0" bIns="0" rtlCol="0" anchor="b">
            <a:normAutofit/>
          </a:bodyPr>
          <a:lstStyle/>
          <a:p>
            <a:pPr>
              <a:lnSpc>
                <a:spcPct val="85000"/>
              </a:lnSpc>
              <a:spcBef>
                <a:spcPts val="272"/>
              </a:spcBef>
            </a:pPr>
            <a:fld id="{01990C03-C3A3-48FE-AF6D-3AE397C89625}" type="slidenum">
              <a:rPr lang="en-GB" sz="1333">
                <a:solidFill>
                  <a:schemeClr val="bg1"/>
                </a:solidFill>
              </a:rPr>
              <a:pPr>
                <a:lnSpc>
                  <a:spcPct val="85000"/>
                </a:lnSpc>
                <a:spcBef>
                  <a:spcPts val="272"/>
                </a:spcBef>
              </a:pPr>
              <a:t>‹#›</a:t>
            </a:fld>
            <a:endParaRPr lang="en-GB" sz="1333" dirty="0">
              <a:solidFill>
                <a:schemeClr val="bg1"/>
              </a:solidFill>
            </a:endParaRPr>
          </a:p>
        </p:txBody>
      </p:sp>
    </p:spTree>
    <p:extLst>
      <p:ext uri="{BB962C8B-B14F-4D97-AF65-F5344CB8AC3E}">
        <p14:creationId xmlns:p14="http://schemas.microsoft.com/office/powerpoint/2010/main" val="12657449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ntacts">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bg1"/>
                </a:solidFill>
              </a:defRPr>
            </a:lvl1pPr>
          </a:lstStyle>
          <a:p>
            <a:r>
              <a:rPr lang="en-US" dirty="0"/>
              <a:t>Click to add emphasis part of title</a:t>
            </a:r>
          </a:p>
        </p:txBody>
      </p:sp>
      <p:pic>
        <p:nvPicPr>
          <p:cNvPr id="20" name="Picture 19"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21" name="TextBox 20"/>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22" name="TextBox 21"/>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2019 Ipsos.</a:t>
            </a:r>
            <a:endParaRPr lang="en-GB" sz="1600" dirty="0">
              <a:solidFill>
                <a:schemeClr val="bg1"/>
              </a:solidFill>
            </a:endParaRPr>
          </a:p>
        </p:txBody>
      </p:sp>
      <p:pic>
        <p:nvPicPr>
          <p:cNvPr id="23" name="Picture 22"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sp>
        <p:nvSpPr>
          <p:cNvPr id="6" name="Picture Placeholder 5"/>
          <p:cNvSpPr>
            <a:spLocks noGrp="1"/>
          </p:cNvSpPr>
          <p:nvPr>
            <p:ph type="pic" sz="quarter" idx="10"/>
          </p:nvPr>
        </p:nvSpPr>
        <p:spPr>
          <a:xfrm>
            <a:off x="991176" y="2163485"/>
            <a:ext cx="1615017" cy="1612900"/>
          </a:xfrm>
          <a:prstGeom prst="ellipse">
            <a:avLst/>
          </a:prstGeom>
        </p:spPr>
        <p:txBody>
          <a:bodyPr/>
          <a:lstStyle>
            <a:lvl1pPr>
              <a:defRPr>
                <a:solidFill>
                  <a:schemeClr val="bg1"/>
                </a:solidFill>
              </a:defRPr>
            </a:lvl1pPr>
          </a:lstStyle>
          <a:p>
            <a:r>
              <a:rPr lang="en-US"/>
              <a:t>Click icon to add picture</a:t>
            </a:r>
            <a:endParaRPr lang="en-GB" dirty="0"/>
          </a:p>
        </p:txBody>
      </p:sp>
      <p:sp>
        <p:nvSpPr>
          <p:cNvPr id="16" name="Picture Placeholder 5"/>
          <p:cNvSpPr>
            <a:spLocks noGrp="1"/>
          </p:cNvSpPr>
          <p:nvPr>
            <p:ph type="pic" sz="quarter" idx="11"/>
          </p:nvPr>
        </p:nvSpPr>
        <p:spPr>
          <a:xfrm>
            <a:off x="5090969" y="2163485"/>
            <a:ext cx="1615017" cy="1612900"/>
          </a:xfrm>
          <a:prstGeom prst="ellipse">
            <a:avLst/>
          </a:prstGeom>
        </p:spPr>
        <p:txBody>
          <a:bodyPr/>
          <a:lstStyle>
            <a:lvl1pPr>
              <a:defRPr>
                <a:solidFill>
                  <a:schemeClr val="bg1"/>
                </a:solidFill>
              </a:defRPr>
            </a:lvl1pPr>
          </a:lstStyle>
          <a:p>
            <a:r>
              <a:rPr lang="en-US"/>
              <a:t>Click icon to add picture</a:t>
            </a:r>
            <a:endParaRPr lang="en-GB" dirty="0"/>
          </a:p>
        </p:txBody>
      </p:sp>
      <p:sp>
        <p:nvSpPr>
          <p:cNvPr id="19" name="Picture Placeholder 5"/>
          <p:cNvSpPr>
            <a:spLocks noGrp="1"/>
          </p:cNvSpPr>
          <p:nvPr>
            <p:ph type="pic" sz="quarter" idx="12"/>
          </p:nvPr>
        </p:nvSpPr>
        <p:spPr>
          <a:xfrm>
            <a:off x="9190764" y="2163485"/>
            <a:ext cx="1615017" cy="1612900"/>
          </a:xfrm>
          <a:prstGeom prst="ellipse">
            <a:avLst/>
          </a:prstGeom>
        </p:spPr>
        <p:txBody>
          <a:bodyPr/>
          <a:lstStyle>
            <a:lvl1pPr>
              <a:defRPr>
                <a:solidFill>
                  <a:schemeClr val="bg1"/>
                </a:solidFill>
              </a:defRPr>
            </a:lvl1pPr>
          </a:lstStyle>
          <a:p>
            <a:r>
              <a:rPr lang="en-US"/>
              <a:t>Click icon to add picture</a:t>
            </a:r>
            <a:endParaRPr lang="en-GB" dirty="0"/>
          </a:p>
        </p:txBody>
      </p:sp>
    </p:spTree>
    <p:extLst>
      <p:ext uri="{BB962C8B-B14F-4D97-AF65-F5344CB8AC3E}">
        <p14:creationId xmlns:p14="http://schemas.microsoft.com/office/powerpoint/2010/main" val="3721673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Bl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endParaRPr lang="en-GB" dirty="0"/>
          </a:p>
        </p:txBody>
      </p:sp>
      <p:sp>
        <p:nvSpPr>
          <p:cNvPr id="11" name="Text Placeholder 7"/>
          <p:cNvSpPr>
            <a:spLocks noGrp="1"/>
          </p:cNvSpPr>
          <p:nvPr>
            <p:ph type="body" sz="quarter" idx="13" hasCustomPrompt="1"/>
          </p:nvPr>
        </p:nvSpPr>
        <p:spPr>
          <a:xfrm>
            <a:off x="312000" y="331098"/>
            <a:ext cx="10516893"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Tree>
    <p:extLst>
      <p:ext uri="{BB962C8B-B14F-4D97-AF65-F5344CB8AC3E}">
        <p14:creationId xmlns:p14="http://schemas.microsoft.com/office/powerpoint/2010/main" val="1981067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amp; Bli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30201" y="1851257"/>
            <a:ext cx="10493855" cy="352401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36" name="Group 35"/>
          <p:cNvGrpSpPr/>
          <p:nvPr userDrawn="1"/>
        </p:nvGrpSpPr>
        <p:grpSpPr>
          <a:xfrm>
            <a:off x="11003329" y="3429000"/>
            <a:ext cx="1188673" cy="3429000"/>
            <a:chOff x="12130881" y="3781425"/>
            <a:chExt cx="1310482" cy="3781425"/>
          </a:xfrm>
        </p:grpSpPr>
        <p:sp>
          <p:nvSpPr>
            <p:cNvPr id="37" name="Oval 36"/>
            <p:cNvSpPr>
              <a:spLocks/>
            </p:cNvSpPr>
            <p:nvPr/>
          </p:nvSpPr>
          <p:spPr bwMode="auto">
            <a:xfrm rot="3900000" flipH="1">
              <a:off x="12448596" y="5001406"/>
              <a:ext cx="698400" cy="697635"/>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GB" sz="2400" dirty="0"/>
            </a:p>
          </p:txBody>
        </p:sp>
        <p:sp>
          <p:nvSpPr>
            <p:cNvPr id="38" name="Oval 37"/>
            <p:cNvSpPr/>
            <p:nvPr/>
          </p:nvSpPr>
          <p:spPr>
            <a:xfrm>
              <a:off x="12613164" y="4367456"/>
              <a:ext cx="411286" cy="4112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39" name="Oval 38"/>
            <p:cNvSpPr/>
            <p:nvPr/>
          </p:nvSpPr>
          <p:spPr>
            <a:xfrm>
              <a:off x="12346781" y="4200525"/>
              <a:ext cx="172831" cy="1728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40" name="Right Triangle 39"/>
            <p:cNvSpPr/>
            <p:nvPr/>
          </p:nvSpPr>
          <p:spPr>
            <a:xfrm flipH="1">
              <a:off x="12130881" y="3781425"/>
              <a:ext cx="1310482" cy="3781425"/>
            </a:xfrm>
            <a:prstGeom prst="r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pic>
          <p:nvPicPr>
            <p:cNvPr id="41" name="Picture 40" descr="IPSOS_GAMECHANGERS_blue.png"/>
            <p:cNvPicPr>
              <a:picLocks noChangeAspect="1"/>
            </p:cNvPicPr>
            <p:nvPr/>
          </p:nvPicPr>
          <p:blipFill rotWithShape="1">
            <a:blip r:embed="rId2" cstate="print">
              <a:extLst>
                <a:ext uri="{28A0092B-C50C-407E-A947-70E740481C1C}">
                  <a14:useLocalDpi xmlns:a14="http://schemas.microsoft.com/office/drawing/2010/main" val="0"/>
                </a:ext>
              </a:extLst>
            </a:blip>
            <a:srcRect l="78888" t="-9671" b="-1"/>
            <a:stretch/>
          </p:blipFill>
          <p:spPr>
            <a:xfrm>
              <a:off x="12526963" y="6755928"/>
              <a:ext cx="554656" cy="523425"/>
            </a:xfrm>
            <a:prstGeom prst="rect">
              <a:avLst/>
            </a:prstGeom>
          </p:spPr>
        </p:pic>
        <p:sp>
          <p:nvSpPr>
            <p:cNvPr id="42" name="Oval 24"/>
            <p:cNvSpPr>
              <a:spLocks/>
            </p:cNvSpPr>
            <p:nvPr/>
          </p:nvSpPr>
          <p:spPr bwMode="auto">
            <a:xfrm rot="3900000" flipH="1">
              <a:off x="12429978" y="5491320"/>
              <a:ext cx="763902" cy="754332"/>
            </a:xfrm>
            <a:custGeom>
              <a:avLst/>
              <a:gdLst/>
              <a:ahLst/>
              <a:cxnLst/>
              <a:rect l="l" t="t" r="r" b="b"/>
              <a:pathLst>
                <a:path w="763902" h="754332">
                  <a:moveTo>
                    <a:pt x="763902" y="138227"/>
                  </a:moveTo>
                  <a:cubicBezTo>
                    <a:pt x="683802" y="52832"/>
                    <a:pt x="569760" y="0"/>
                    <a:pt x="443365" y="0"/>
                  </a:cubicBezTo>
                  <a:cubicBezTo>
                    <a:pt x="198502" y="0"/>
                    <a:pt x="-1" y="198284"/>
                    <a:pt x="0" y="442881"/>
                  </a:cubicBezTo>
                  <a:cubicBezTo>
                    <a:pt x="-1" y="564384"/>
                    <a:pt x="48982" y="674459"/>
                    <a:pt x="128444" y="75433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sz="2400" dirty="0"/>
            </a:p>
          </p:txBody>
        </p:sp>
      </p:grpSp>
    </p:spTree>
    <p:extLst>
      <p:ext uri="{BB962C8B-B14F-4D97-AF65-F5344CB8AC3E}">
        <p14:creationId xmlns:p14="http://schemas.microsoft.com/office/powerpoint/2010/main" val="3780036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ographi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29295" cy="615397"/>
          </a:xfrm>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12001" y="324098"/>
            <a:ext cx="8957556" cy="590215"/>
          </a:xfrm>
        </p:spPr>
        <p:txBody>
          <a:bodyPr anchor="b">
            <a:normAutofit/>
          </a:bodyPr>
          <a:lstStyle>
            <a:lvl1pPr marL="0" indent="0">
              <a:buNone/>
              <a:defRPr sz="2533" b="0" baseline="0">
                <a:solidFill>
                  <a:schemeClr val="bg2"/>
                </a:solidFill>
              </a:defRPr>
            </a:lvl1pPr>
          </a:lstStyle>
          <a:p>
            <a:pPr lvl="0"/>
            <a:r>
              <a:rPr lang="en-US" dirty="0"/>
              <a:t>CLICK TO ADD TAG LINE OR BEGINNING OF TITLE</a:t>
            </a:r>
            <a:endParaRPr lang="en-GB" dirty="0"/>
          </a:p>
        </p:txBody>
      </p:sp>
      <p:sp>
        <p:nvSpPr>
          <p:cNvPr id="5" name="Content Placeholder 2"/>
          <p:cNvSpPr>
            <a:spLocks noGrp="1"/>
          </p:cNvSpPr>
          <p:nvPr>
            <p:ph idx="12" hasCustomPrompt="1"/>
          </p:nvPr>
        </p:nvSpPr>
        <p:spPr>
          <a:xfrm>
            <a:off x="1263269"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a:t>Click to edit master text styles</a:t>
            </a:r>
          </a:p>
        </p:txBody>
      </p:sp>
      <p:sp>
        <p:nvSpPr>
          <p:cNvPr id="10" name="Picture Placeholder 8"/>
          <p:cNvSpPr>
            <a:spLocks noGrp="1"/>
          </p:cNvSpPr>
          <p:nvPr>
            <p:ph type="pic" sz="quarter" idx="15" hasCustomPrompt="1"/>
          </p:nvPr>
        </p:nvSpPr>
        <p:spPr>
          <a:xfrm>
            <a:off x="350572"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11" name="Picture Placeholder 8"/>
          <p:cNvSpPr>
            <a:spLocks noGrp="1"/>
          </p:cNvSpPr>
          <p:nvPr>
            <p:ph type="pic" sz="quarter" idx="18" hasCustomPrompt="1"/>
          </p:nvPr>
        </p:nvSpPr>
        <p:spPr>
          <a:xfrm>
            <a:off x="4261957"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12" name="Picture Placeholder 8"/>
          <p:cNvSpPr>
            <a:spLocks noGrp="1"/>
          </p:cNvSpPr>
          <p:nvPr>
            <p:ph type="pic" sz="quarter" idx="19" hasCustomPrompt="1"/>
          </p:nvPr>
        </p:nvSpPr>
        <p:spPr>
          <a:xfrm>
            <a:off x="8197220"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4" name="Text Placeholder 3"/>
          <p:cNvSpPr>
            <a:spLocks noGrp="1"/>
          </p:cNvSpPr>
          <p:nvPr>
            <p:ph type="body" sz="quarter" idx="20" hasCustomPrompt="1"/>
          </p:nvPr>
        </p:nvSpPr>
        <p:spPr>
          <a:xfrm>
            <a:off x="351367" y="2557381"/>
            <a:ext cx="3500967"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3" name="Text Placeholder 3"/>
          <p:cNvSpPr>
            <a:spLocks noGrp="1"/>
          </p:cNvSpPr>
          <p:nvPr>
            <p:ph type="body" sz="quarter" idx="21" hasCustomPrompt="1"/>
          </p:nvPr>
        </p:nvSpPr>
        <p:spPr>
          <a:xfrm>
            <a:off x="4261958" y="2557381"/>
            <a:ext cx="3500967"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4" name="Text Placeholder 3"/>
          <p:cNvSpPr>
            <a:spLocks noGrp="1"/>
          </p:cNvSpPr>
          <p:nvPr>
            <p:ph type="body" sz="quarter" idx="22" hasCustomPrompt="1"/>
          </p:nvPr>
        </p:nvSpPr>
        <p:spPr>
          <a:xfrm>
            <a:off x="8191602" y="2557381"/>
            <a:ext cx="3500967"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24" name="Content Placeholder 2"/>
          <p:cNvSpPr>
            <a:spLocks noGrp="1"/>
          </p:cNvSpPr>
          <p:nvPr>
            <p:ph idx="23" hasCustomPrompt="1"/>
          </p:nvPr>
        </p:nvSpPr>
        <p:spPr>
          <a:xfrm>
            <a:off x="5174654"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a:t>Click to edit master text styles</a:t>
            </a:r>
          </a:p>
        </p:txBody>
      </p:sp>
      <p:sp>
        <p:nvSpPr>
          <p:cNvPr id="25" name="Content Placeholder 2"/>
          <p:cNvSpPr>
            <a:spLocks noGrp="1"/>
          </p:cNvSpPr>
          <p:nvPr>
            <p:ph idx="24" hasCustomPrompt="1"/>
          </p:nvPr>
        </p:nvSpPr>
        <p:spPr>
          <a:xfrm>
            <a:off x="9109917"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a:t>Click to edit master text styles</a:t>
            </a:r>
          </a:p>
        </p:txBody>
      </p:sp>
    </p:spTree>
    <p:extLst>
      <p:ext uri="{BB962C8B-B14F-4D97-AF65-F5344CB8AC3E}">
        <p14:creationId xmlns:p14="http://schemas.microsoft.com/office/powerpoint/2010/main" val="886475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Main Title - 1/3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5333549" cy="6858000"/>
          </a:xfrm>
        </p:spPr>
        <p:txBody>
          <a:bodyPr/>
          <a:lstStyle/>
          <a:p>
            <a:r>
              <a:rPr lang="en-US"/>
              <a:t>Click icon to add picture</a:t>
            </a:r>
            <a:endParaRPr lang="en-GB"/>
          </a:p>
        </p:txBody>
      </p:sp>
      <p:sp>
        <p:nvSpPr>
          <p:cNvPr id="2" name="Title 1"/>
          <p:cNvSpPr>
            <a:spLocks noGrp="1"/>
          </p:cNvSpPr>
          <p:nvPr>
            <p:ph type="ctrTitle" hasCustomPrompt="1"/>
          </p:nvPr>
        </p:nvSpPr>
        <p:spPr>
          <a:xfrm>
            <a:off x="6359370" y="2869646"/>
            <a:ext cx="5438665" cy="678193"/>
          </a:xfrm>
        </p:spPr>
        <p:txBody>
          <a:bodyPr anchor="ctr"/>
          <a:lstStyle>
            <a:lvl1pPr>
              <a:defRPr sz="4933" baseline="0"/>
            </a:lvl1pPr>
          </a:lstStyle>
          <a:p>
            <a:r>
              <a:rPr lang="en-US" dirty="0"/>
              <a:t>Impact word(s)</a:t>
            </a:r>
          </a:p>
        </p:txBody>
      </p:sp>
      <p:sp>
        <p:nvSpPr>
          <p:cNvPr id="3" name="Subtitle 2"/>
          <p:cNvSpPr>
            <a:spLocks noGrp="1"/>
          </p:cNvSpPr>
          <p:nvPr>
            <p:ph type="subTitle" idx="1" hasCustomPrompt="1"/>
          </p:nvPr>
        </p:nvSpPr>
        <p:spPr>
          <a:xfrm>
            <a:off x="6359370" y="3819109"/>
            <a:ext cx="5438665" cy="1776400"/>
          </a:xfrm>
        </p:spPr>
        <p:txBody>
          <a:bodyPr/>
          <a:lstStyle>
            <a:lvl1pPr marL="0" indent="0" algn="l">
              <a:buNone/>
              <a:defRPr baseline="0">
                <a:solidFill>
                  <a:schemeClr val="tx1"/>
                </a:solidFill>
              </a:defRPr>
            </a:lvl1pPr>
            <a:lvl2pPr marL="4320" indent="0" algn="l">
              <a:spcBef>
                <a:spcPts val="0"/>
              </a:spcBef>
              <a:buNone/>
              <a:tabLst/>
              <a:defRPr baseline="0">
                <a:solidFill>
                  <a:schemeClr val="tx1"/>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Presenter Name</a:t>
            </a:r>
          </a:p>
          <a:p>
            <a:pPr lvl="1"/>
            <a:r>
              <a:rPr lang="en-US" dirty="0"/>
              <a:t>Job title, date, or other relevant presenter info</a:t>
            </a:r>
          </a:p>
        </p:txBody>
      </p:sp>
      <p:sp>
        <p:nvSpPr>
          <p:cNvPr id="5" name="Footer Placeholder 4"/>
          <p:cNvSpPr>
            <a:spLocks noGrp="1"/>
          </p:cNvSpPr>
          <p:nvPr>
            <p:ph type="ftr" sz="quarter" idx="11"/>
          </p:nvPr>
        </p:nvSpPr>
        <p:spPr>
          <a:xfrm>
            <a:off x="5923929" y="5375267"/>
            <a:ext cx="5925367" cy="346923"/>
          </a:xfrm>
          <a:prstGeom prst="rect">
            <a:avLst/>
          </a:prstGeom>
        </p:spPr>
        <p:txBody>
          <a:bodyPr lIns="62195" tIns="31098" rIns="62195" bIns="31098"/>
          <a:lstStyle>
            <a:lvl1pPr algn="l">
              <a:defRPr sz="1067">
                <a:solidFill>
                  <a:schemeClr val="bg2"/>
                </a:solidFill>
              </a:defRPr>
            </a:lvl1pPr>
          </a:lstStyle>
          <a:p>
            <a:r>
              <a:rPr lang="en-GB"/>
              <a:t>© 2015 Ipsos.  All rights reserved. Contains Ipsos' Confidential and Proprietary information  and may not be disclosed or reproduced without the prior written consent of Ipsos.</a:t>
            </a:r>
            <a:endParaRPr lang="en-US" dirty="0"/>
          </a:p>
        </p:txBody>
      </p:sp>
      <p:sp>
        <p:nvSpPr>
          <p:cNvPr id="20" name="Text Placeholder 19"/>
          <p:cNvSpPr>
            <a:spLocks noGrp="1"/>
          </p:cNvSpPr>
          <p:nvPr>
            <p:ph type="body" sz="quarter" idx="13" hasCustomPrompt="1"/>
          </p:nvPr>
        </p:nvSpPr>
        <p:spPr>
          <a:xfrm>
            <a:off x="6359370" y="1852084"/>
            <a:ext cx="5438665" cy="849939"/>
          </a:xfrm>
        </p:spPr>
        <p:txBody>
          <a:bodyPr anchor="b">
            <a:normAutofit/>
          </a:bodyPr>
          <a:lstStyle>
            <a:lvl1pPr>
              <a:defRPr sz="2933" b="0" cap="none" baseline="0">
                <a:solidFill>
                  <a:schemeClr val="tx1"/>
                </a:solidFill>
              </a:defRPr>
            </a:lvl1pPr>
          </a:lstStyle>
          <a:p>
            <a:pPr lvl="0"/>
            <a:r>
              <a:rPr lang="en-US" dirty="0"/>
              <a:t>Full presentation title</a:t>
            </a:r>
            <a:endParaRPr lang="en-GB" dirty="0"/>
          </a:p>
        </p:txBody>
      </p:sp>
      <p:sp>
        <p:nvSpPr>
          <p:cNvPr id="7" name="Picture Placeholder 6"/>
          <p:cNvSpPr>
            <a:spLocks noGrp="1"/>
          </p:cNvSpPr>
          <p:nvPr>
            <p:ph type="pic" sz="quarter" idx="15" hasCustomPrompt="1"/>
          </p:nvPr>
        </p:nvSpPr>
        <p:spPr>
          <a:xfrm>
            <a:off x="10431602" y="790481"/>
            <a:ext cx="1366433" cy="962871"/>
          </a:xfrm>
          <a:noFill/>
        </p:spPr>
        <p:txBody>
          <a:bodyPr/>
          <a:lstStyle>
            <a:lvl1pPr algn="ctr">
              <a:defRPr sz="1867"/>
            </a:lvl1pPr>
          </a:lstStyle>
          <a:p>
            <a:r>
              <a:rPr lang="en-GB" dirty="0"/>
              <a:t>Client Logo</a:t>
            </a:r>
            <a:br>
              <a:rPr lang="en-GB" dirty="0"/>
            </a:br>
            <a:r>
              <a:rPr lang="en-GB" dirty="0"/>
              <a:t>(delete if unused)</a:t>
            </a:r>
          </a:p>
        </p:txBody>
      </p:sp>
    </p:spTree>
    <p:extLst>
      <p:ext uri="{BB962C8B-B14F-4D97-AF65-F5344CB8AC3E}">
        <p14:creationId xmlns:p14="http://schemas.microsoft.com/office/powerpoint/2010/main" val="125603808"/>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 Box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6095280" cy="6858000"/>
          </a:xfrm>
        </p:spPr>
        <p:txBody>
          <a:bodyPr/>
          <a:lstStyle/>
          <a:p>
            <a:r>
              <a:rPr lang="en-US"/>
              <a:t>Click icon to add picture</a:t>
            </a:r>
            <a:endParaRPr lang="en-GB"/>
          </a:p>
        </p:txBody>
      </p:sp>
      <p:sp>
        <p:nvSpPr>
          <p:cNvPr id="3" name="Subtitle 2"/>
          <p:cNvSpPr>
            <a:spLocks noGrp="1"/>
          </p:cNvSpPr>
          <p:nvPr>
            <p:ph type="subTitle" idx="1" hasCustomPrompt="1"/>
          </p:nvPr>
        </p:nvSpPr>
        <p:spPr>
          <a:xfrm>
            <a:off x="6381829" y="1497131"/>
            <a:ext cx="5467465" cy="3656447"/>
          </a:xfrm>
        </p:spPr>
        <p:txBody>
          <a:bodyPr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Tree>
    <p:extLst>
      <p:ext uri="{BB962C8B-B14F-4D97-AF65-F5344CB8AC3E}">
        <p14:creationId xmlns:p14="http://schemas.microsoft.com/office/powerpoint/2010/main" val="2646320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2_Triangles and Blobs">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0" y="-11952"/>
            <a:ext cx="5892800" cy="6895352"/>
          </a:xfrm>
          <a:custGeom>
            <a:avLst/>
            <a:gdLst>
              <a:gd name="connsiteX0" fmla="*/ 0 w 4419600"/>
              <a:gd name="connsiteY0" fmla="*/ 0 h 5162550"/>
              <a:gd name="connsiteX1" fmla="*/ 4419600 w 4419600"/>
              <a:gd name="connsiteY1" fmla="*/ 0 h 5162550"/>
              <a:gd name="connsiteX2" fmla="*/ 4419600 w 4419600"/>
              <a:gd name="connsiteY2" fmla="*/ 5162550 h 5162550"/>
              <a:gd name="connsiteX3" fmla="*/ 0 w 4419600"/>
              <a:gd name="connsiteY3" fmla="*/ 5162550 h 5162550"/>
              <a:gd name="connsiteX4" fmla="*/ 0 w 4419600"/>
              <a:gd name="connsiteY4" fmla="*/ 0 h 5162550"/>
              <a:gd name="connsiteX0" fmla="*/ 0 w 4419600"/>
              <a:gd name="connsiteY0" fmla="*/ 0 h 5162550"/>
              <a:gd name="connsiteX1" fmla="*/ 2743200 w 4419600"/>
              <a:gd name="connsiteY1" fmla="*/ 8965 h 5162550"/>
              <a:gd name="connsiteX2" fmla="*/ 4419600 w 4419600"/>
              <a:gd name="connsiteY2" fmla="*/ 5162550 h 5162550"/>
              <a:gd name="connsiteX3" fmla="*/ 0 w 4419600"/>
              <a:gd name="connsiteY3" fmla="*/ 5162550 h 5162550"/>
              <a:gd name="connsiteX4" fmla="*/ 0 w 4419600"/>
              <a:gd name="connsiteY4" fmla="*/ 0 h 5162550"/>
              <a:gd name="connsiteX0" fmla="*/ 0 w 4419600"/>
              <a:gd name="connsiteY0" fmla="*/ 8964 h 5171514"/>
              <a:gd name="connsiteX1" fmla="*/ 2743200 w 4419600"/>
              <a:gd name="connsiteY1" fmla="*/ 0 h 5171514"/>
              <a:gd name="connsiteX2" fmla="*/ 4419600 w 4419600"/>
              <a:gd name="connsiteY2" fmla="*/ 5171514 h 5171514"/>
              <a:gd name="connsiteX3" fmla="*/ 0 w 4419600"/>
              <a:gd name="connsiteY3" fmla="*/ 5171514 h 5171514"/>
              <a:gd name="connsiteX4" fmla="*/ 0 w 4419600"/>
              <a:gd name="connsiteY4" fmla="*/ 8964 h 5171514"/>
              <a:gd name="connsiteX0" fmla="*/ 0 w 4419600"/>
              <a:gd name="connsiteY0" fmla="*/ 8964 h 5171514"/>
              <a:gd name="connsiteX1" fmla="*/ 2734235 w 4419600"/>
              <a:gd name="connsiteY1" fmla="*/ 0 h 5171514"/>
              <a:gd name="connsiteX2" fmla="*/ 4419600 w 4419600"/>
              <a:gd name="connsiteY2" fmla="*/ 5171514 h 5171514"/>
              <a:gd name="connsiteX3" fmla="*/ 0 w 4419600"/>
              <a:gd name="connsiteY3" fmla="*/ 5171514 h 5171514"/>
              <a:gd name="connsiteX4" fmla="*/ 0 w 4419600"/>
              <a:gd name="connsiteY4" fmla="*/ 8964 h 5171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9600" h="5171514">
                <a:moveTo>
                  <a:pt x="0" y="8964"/>
                </a:moveTo>
                <a:lnTo>
                  <a:pt x="2734235" y="0"/>
                </a:lnTo>
                <a:lnTo>
                  <a:pt x="4419600" y="5171514"/>
                </a:lnTo>
                <a:lnTo>
                  <a:pt x="0" y="5171514"/>
                </a:lnTo>
                <a:lnTo>
                  <a:pt x="0" y="8964"/>
                </a:lnTo>
                <a:close/>
              </a:path>
            </a:pathLst>
          </a:custGeom>
        </p:spPr>
        <p:txBody>
          <a:bodyPr/>
          <a:lstStyle/>
          <a:p>
            <a:r>
              <a:rPr lang="en-US"/>
              <a:t>Click icon to add picture</a:t>
            </a:r>
            <a:endParaRPr lang="en-GB"/>
          </a:p>
        </p:txBody>
      </p:sp>
      <p:sp>
        <p:nvSpPr>
          <p:cNvPr id="3" name="Subtitle 2"/>
          <p:cNvSpPr>
            <a:spLocks noGrp="1"/>
          </p:cNvSpPr>
          <p:nvPr>
            <p:ph type="subTitle" idx="1" hasCustomPrompt="1"/>
          </p:nvPr>
        </p:nvSpPr>
        <p:spPr>
          <a:xfrm>
            <a:off x="6381829" y="1497131"/>
            <a:ext cx="5467465" cy="3656447"/>
          </a:xfrm>
        </p:spPr>
        <p:txBody>
          <a:bodyPr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Tree>
    <p:extLst>
      <p:ext uri="{BB962C8B-B14F-4D97-AF65-F5344CB8AC3E}">
        <p14:creationId xmlns:p14="http://schemas.microsoft.com/office/powerpoint/2010/main" val="3439057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9836" y="857958"/>
            <a:ext cx="11536437" cy="615397"/>
          </a:xfrm>
          <a:prstGeom prst="rect">
            <a:avLst/>
          </a:prstGeom>
        </p:spPr>
        <p:txBody>
          <a:bodyPr vert="horz" wrap="square" lIns="0" tIns="0" rIns="0" bIns="0" rtlCol="0" anchor="t">
            <a:spAutoFit/>
          </a:bodyPr>
          <a:lstStyle/>
          <a:p>
            <a:r>
              <a:rPr lang="en-US" dirty="0"/>
              <a:t>Click to add emphasis part of title</a:t>
            </a:r>
          </a:p>
        </p:txBody>
      </p:sp>
      <p:sp>
        <p:nvSpPr>
          <p:cNvPr id="3" name="Text Placeholder 2"/>
          <p:cNvSpPr>
            <a:spLocks noGrp="1"/>
          </p:cNvSpPr>
          <p:nvPr>
            <p:ph type="body" idx="1"/>
          </p:nvPr>
        </p:nvSpPr>
        <p:spPr>
          <a:xfrm>
            <a:off x="330201" y="1851257"/>
            <a:ext cx="11516072" cy="352401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p:cNvGrpSpPr/>
          <p:nvPr/>
        </p:nvGrpSpPr>
        <p:grpSpPr>
          <a:xfrm>
            <a:off x="9287635" y="6126233"/>
            <a:ext cx="2578061" cy="474643"/>
            <a:chOff x="10239375" y="6688139"/>
            <a:chExt cx="2842245" cy="523426"/>
          </a:xfrm>
        </p:grpSpPr>
        <p:pic>
          <p:nvPicPr>
            <p:cNvPr id="11" name="Picture 10" descr="IPSOS_GAMECHANGERS_blue.png"/>
            <p:cNvPicPr>
              <a:picLocks noChangeAspect="1"/>
            </p:cNvPicPr>
            <p:nvPr/>
          </p:nvPicPr>
          <p:blipFill rotWithShape="1">
            <a:blip r:embed="rId36" cstate="print">
              <a:extLst>
                <a:ext uri="{28A0092B-C50C-407E-A947-70E740481C1C}">
                  <a14:useLocalDpi xmlns:a14="http://schemas.microsoft.com/office/drawing/2010/main" val="0"/>
                </a:ext>
              </a:extLst>
            </a:blip>
            <a:srcRect l="78888" t="-9671" b="-1"/>
            <a:stretch/>
          </p:blipFill>
          <p:spPr>
            <a:xfrm>
              <a:off x="12526963" y="6688139"/>
              <a:ext cx="554657" cy="523426"/>
            </a:xfrm>
            <a:prstGeom prst="rect">
              <a:avLst/>
            </a:prstGeom>
          </p:spPr>
        </p:pic>
        <p:pic>
          <p:nvPicPr>
            <p:cNvPr id="12" name="Picture 11" descr="IPSOS_GAMECHANGERS_blue.png"/>
            <p:cNvPicPr>
              <a:picLocks noChangeAspect="1"/>
            </p:cNvPicPr>
            <p:nvPr userDrawn="1"/>
          </p:nvPicPr>
          <p:blipFill rotWithShape="1">
            <a:blip r:embed="rId36" cstate="print">
              <a:extLst>
                <a:ext uri="{28A0092B-C50C-407E-A947-70E740481C1C}">
                  <a14:useLocalDpi xmlns:a14="http://schemas.microsoft.com/office/drawing/2010/main" val="0"/>
                </a:ext>
              </a:extLst>
            </a:blip>
            <a:srcRect t="14610" r="22774"/>
            <a:stretch/>
          </p:blipFill>
          <p:spPr>
            <a:xfrm>
              <a:off x="10239375" y="6804025"/>
              <a:ext cx="2028825" cy="407539"/>
            </a:xfrm>
            <a:prstGeom prst="rect">
              <a:avLst/>
            </a:prstGeom>
          </p:spPr>
        </p:pic>
      </p:grpSp>
      <p:sp>
        <p:nvSpPr>
          <p:cNvPr id="13" name="TextBox 12"/>
          <p:cNvSpPr txBox="1"/>
          <p:nvPr/>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2"/>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2"/>
              </a:solidFill>
              <a:latin typeface="+mn-lt"/>
              <a:ea typeface="+mn-ea"/>
              <a:cs typeface="+mn-cs"/>
            </a:endParaRPr>
          </a:p>
        </p:txBody>
      </p:sp>
      <p:sp>
        <p:nvSpPr>
          <p:cNvPr id="23" name="TextBox 22"/>
          <p:cNvSpPr txBox="1"/>
          <p:nvPr/>
        </p:nvSpPr>
        <p:spPr>
          <a:xfrm>
            <a:off x="502571" y="6351116"/>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2"/>
                </a:solidFill>
                <a:latin typeface="+mn-lt"/>
                <a:ea typeface="+mn-ea"/>
                <a:cs typeface="+mn-cs"/>
              </a:rPr>
              <a:t>© 2019 Ipsos.</a:t>
            </a:r>
            <a:endParaRPr lang="en-GB" sz="1600" dirty="0">
              <a:solidFill>
                <a:srgbClr val="1C1C1C">
                  <a:lumMod val="75000"/>
                  <a:lumOff val="25000"/>
                </a:srgbClr>
              </a:solidFill>
            </a:endParaRPr>
          </a:p>
        </p:txBody>
      </p:sp>
    </p:spTree>
    <p:extLst>
      <p:ext uri="{BB962C8B-B14F-4D97-AF65-F5344CB8AC3E}">
        <p14:creationId xmlns:p14="http://schemas.microsoft.com/office/powerpoint/2010/main" val="269985150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747" r:id="rId31"/>
    <p:sldLayoutId id="2147483748" r:id="rId32"/>
    <p:sldLayoutId id="2147483749" r:id="rId33"/>
    <p:sldLayoutId id="2147483750" r:id="rId34"/>
  </p:sldLayoutIdLst>
  <p:hf hdr="0"/>
  <p:txStyles>
    <p:title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p:titleStyle>
    <p:bodyStyle>
      <a:lvl1pPr marL="0" indent="0" algn="l" defTabSz="1232345" rtl="0" eaLnBrk="1" latinLnBrk="0" hangingPunct="1">
        <a:lnSpc>
          <a:spcPct val="100000"/>
        </a:lnSpc>
        <a:spcBef>
          <a:spcPts val="400"/>
        </a:spcBef>
        <a:spcAft>
          <a:spcPts val="400"/>
        </a:spcAft>
        <a:buFont typeface="Arial" panose="020B0604020202020204" pitchFamily="34" charset="0"/>
        <a:buNone/>
        <a:defRPr sz="2133" kern="1200" cap="all" baseline="0">
          <a:solidFill>
            <a:schemeClr val="tx1"/>
          </a:solidFill>
          <a:latin typeface="+mn-lt"/>
          <a:ea typeface="+mn-ea"/>
          <a:cs typeface="+mn-cs"/>
        </a:defRPr>
      </a:lvl1pPr>
      <a:lvl2pPr marL="4320" indent="0" algn="l" defTabSz="1232345"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2pPr>
      <a:lvl3pPr marL="249063" indent="-249063"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3pPr>
      <a:lvl4pPr marL="575867" indent="-254822"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4pPr>
      <a:lvl5pPr marL="809092" indent="-234666" algn="l" defTabSz="1232345" rtl="0" eaLnBrk="1" latinLnBrk="0" hangingPunct="1">
        <a:lnSpc>
          <a:spcPct val="100000"/>
        </a:lnSpc>
        <a:spcBef>
          <a:spcPts val="400"/>
        </a:spcBef>
        <a:spcAft>
          <a:spcPts val="400"/>
        </a:spcAft>
        <a:buSzPct val="85000"/>
        <a:buFont typeface="Arial" panose="020B0604020202020204" pitchFamily="34" charset="0"/>
        <a:buChar char="•"/>
        <a:defRPr sz="16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32345" rtl="0" eaLnBrk="1" latinLnBrk="0" hangingPunct="1">
        <a:defRPr sz="2400" kern="1200">
          <a:solidFill>
            <a:schemeClr val="tx1"/>
          </a:solidFill>
          <a:latin typeface="+mn-lt"/>
          <a:ea typeface="+mn-ea"/>
          <a:cs typeface="+mn-cs"/>
        </a:defRPr>
      </a:lvl1pPr>
      <a:lvl2pPr marL="616171" algn="l" defTabSz="1232345" rtl="0" eaLnBrk="1" latinLnBrk="0" hangingPunct="1">
        <a:defRPr sz="2400" kern="1200">
          <a:solidFill>
            <a:schemeClr val="tx1"/>
          </a:solidFill>
          <a:latin typeface="+mn-lt"/>
          <a:ea typeface="+mn-ea"/>
          <a:cs typeface="+mn-cs"/>
        </a:defRPr>
      </a:lvl2pPr>
      <a:lvl3pPr marL="1232345" algn="l" defTabSz="1232345" rtl="0" eaLnBrk="1" latinLnBrk="0" hangingPunct="1">
        <a:defRPr sz="2400" kern="1200">
          <a:solidFill>
            <a:schemeClr val="tx1"/>
          </a:solidFill>
          <a:latin typeface="+mn-lt"/>
          <a:ea typeface="+mn-ea"/>
          <a:cs typeface="+mn-cs"/>
        </a:defRPr>
      </a:lvl3pPr>
      <a:lvl4pPr marL="1848516" algn="l" defTabSz="1232345" rtl="0" eaLnBrk="1" latinLnBrk="0" hangingPunct="1">
        <a:defRPr sz="2400" kern="1200">
          <a:solidFill>
            <a:schemeClr val="tx1"/>
          </a:solidFill>
          <a:latin typeface="+mn-lt"/>
          <a:ea typeface="+mn-ea"/>
          <a:cs typeface="+mn-cs"/>
        </a:defRPr>
      </a:lvl4pPr>
      <a:lvl5pPr marL="2464690" algn="l" defTabSz="1232345" rtl="0" eaLnBrk="1" latinLnBrk="0" hangingPunct="1">
        <a:defRPr sz="2400" kern="1200">
          <a:solidFill>
            <a:schemeClr val="tx1"/>
          </a:solidFill>
          <a:latin typeface="+mn-lt"/>
          <a:ea typeface="+mn-ea"/>
          <a:cs typeface="+mn-cs"/>
        </a:defRPr>
      </a:lvl5pPr>
      <a:lvl6pPr marL="3080862" algn="l" defTabSz="1232345" rtl="0" eaLnBrk="1" latinLnBrk="0" hangingPunct="1">
        <a:defRPr sz="2400" kern="1200">
          <a:solidFill>
            <a:schemeClr val="tx1"/>
          </a:solidFill>
          <a:latin typeface="+mn-lt"/>
          <a:ea typeface="+mn-ea"/>
          <a:cs typeface="+mn-cs"/>
        </a:defRPr>
      </a:lvl6pPr>
      <a:lvl7pPr marL="3697036" algn="l" defTabSz="1232345" rtl="0" eaLnBrk="1" latinLnBrk="0" hangingPunct="1">
        <a:defRPr sz="2400" kern="1200">
          <a:solidFill>
            <a:schemeClr val="tx1"/>
          </a:solidFill>
          <a:latin typeface="+mn-lt"/>
          <a:ea typeface="+mn-ea"/>
          <a:cs typeface="+mn-cs"/>
        </a:defRPr>
      </a:lvl7pPr>
      <a:lvl8pPr marL="4313207" algn="l" defTabSz="1232345" rtl="0" eaLnBrk="1" latinLnBrk="0" hangingPunct="1">
        <a:defRPr sz="2400" kern="1200">
          <a:solidFill>
            <a:schemeClr val="tx1"/>
          </a:solidFill>
          <a:latin typeface="+mn-lt"/>
          <a:ea typeface="+mn-ea"/>
          <a:cs typeface="+mn-cs"/>
        </a:defRPr>
      </a:lvl8pPr>
      <a:lvl9pPr marL="4929378" algn="l" defTabSz="123234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84ACDCE-EF87-448B-A9E1-198E594D1FD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2" name="Rectangle 11">
            <a:extLst>
              <a:ext uri="{FF2B5EF4-FFF2-40B4-BE49-F238E27FC236}">
                <a16:creationId xmlns:a16="http://schemas.microsoft.com/office/drawing/2014/main" id="{94B3C0A8-1AE3-439F-ACB9-3E84724D44F3}"/>
              </a:ext>
            </a:extLst>
          </p:cNvPr>
          <p:cNvSpPr/>
          <p:nvPr/>
        </p:nvSpPr>
        <p:spPr>
          <a:xfrm>
            <a:off x="-2" y="-15285"/>
            <a:ext cx="12191999" cy="687328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 name="Title 3"/>
          <p:cNvSpPr>
            <a:spLocks noGrp="1"/>
          </p:cNvSpPr>
          <p:nvPr>
            <p:ph type="title"/>
          </p:nvPr>
        </p:nvSpPr>
        <p:spPr bwMode="white">
          <a:xfrm>
            <a:off x="587375" y="3509939"/>
            <a:ext cx="11042650" cy="1063817"/>
          </a:xfrm>
        </p:spPr>
        <p:txBody>
          <a:bodyPr/>
          <a:lstStyle/>
          <a:p>
            <a:r>
              <a:rPr lang="nb-NO" sz="4267" dirty="0">
                <a:ln>
                  <a:solidFill>
                    <a:schemeClr val="tx1">
                      <a:alpha val="20000"/>
                    </a:schemeClr>
                  </a:solidFill>
                </a:ln>
              </a:rPr>
              <a:t>mobbing og trakassering</a:t>
            </a:r>
            <a:br>
              <a:rPr lang="nb-NO" sz="4267" dirty="0">
                <a:ln>
                  <a:solidFill>
                    <a:schemeClr val="tx1">
                      <a:alpha val="20000"/>
                    </a:schemeClr>
                  </a:solidFill>
                </a:ln>
              </a:rPr>
            </a:br>
            <a:r>
              <a:rPr lang="nb-NO" sz="4267" dirty="0">
                <a:ln>
                  <a:solidFill>
                    <a:schemeClr val="tx1">
                      <a:alpha val="20000"/>
                    </a:schemeClr>
                  </a:solidFill>
                </a:ln>
              </a:rPr>
              <a:t>ved Universitetet i Sørøst-Norge</a:t>
            </a:r>
          </a:p>
        </p:txBody>
      </p:sp>
      <p:sp>
        <p:nvSpPr>
          <p:cNvPr id="5" name="Text Placeholder 4"/>
          <p:cNvSpPr>
            <a:spLocks noGrp="1"/>
          </p:cNvSpPr>
          <p:nvPr>
            <p:ph type="body" sz="quarter" idx="13"/>
          </p:nvPr>
        </p:nvSpPr>
        <p:spPr bwMode="white">
          <a:xfrm>
            <a:off x="587375" y="2664399"/>
            <a:ext cx="3720200" cy="829179"/>
          </a:xfrm>
          <a:ln>
            <a:noFill/>
          </a:ln>
        </p:spPr>
        <p:txBody>
          <a:bodyPr>
            <a:normAutofit/>
          </a:bodyPr>
          <a:lstStyle/>
          <a:p>
            <a:r>
              <a:rPr lang="nb-NO" sz="3733" dirty="0">
                <a:ln>
                  <a:solidFill>
                    <a:schemeClr val="tx1">
                      <a:alpha val="20000"/>
                    </a:schemeClr>
                  </a:solidFill>
                </a:ln>
                <a:effectLst/>
              </a:rPr>
              <a:t>Institusjonsrapport</a:t>
            </a:r>
          </a:p>
        </p:txBody>
      </p:sp>
      <p:sp>
        <p:nvSpPr>
          <p:cNvPr id="2" name="TextBox 1"/>
          <p:cNvSpPr txBox="1"/>
          <p:nvPr/>
        </p:nvSpPr>
        <p:spPr>
          <a:xfrm>
            <a:off x="589440" y="6377638"/>
            <a:ext cx="6468781" cy="328423"/>
          </a:xfrm>
          <a:prstGeom prst="rect">
            <a:avLst/>
          </a:prstGeom>
        </p:spPr>
        <p:txBody>
          <a:bodyPr vert="horz" wrap="square" lIns="0" tIns="0" rIns="0" bIns="0" rtlCol="0">
            <a:spAutoFit/>
          </a:bodyPr>
          <a:lstStyle/>
          <a:p>
            <a:pPr marL="6351" defTabSz="1232345"/>
            <a:r>
              <a:rPr lang="en-US" sz="1067" b="1" dirty="0">
                <a:solidFill>
                  <a:srgbClr val="222223">
                    <a:lumMod val="75000"/>
                    <a:lumOff val="25000"/>
                  </a:srgbClr>
                </a:solidFill>
              </a:rPr>
              <a:t>© 2019 Ipsos.  All rights reserved. Contains Ipsos' Confidential and Proprietary information and may not be disclosed or reproduced without the prior written consent of Ipsos.</a:t>
            </a:r>
          </a:p>
        </p:txBody>
      </p:sp>
      <p:pic>
        <p:nvPicPr>
          <p:cNvPr id="8" name="Picture 7">
            <a:extLst>
              <a:ext uri="{FF2B5EF4-FFF2-40B4-BE49-F238E27FC236}">
                <a16:creationId xmlns:a16="http://schemas.microsoft.com/office/drawing/2014/main" id="{B3640403-81DC-48D4-8C7D-756688F6DBF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60697" y="0"/>
            <a:ext cx="1331303" cy="1095375"/>
          </a:xfrm>
          <a:prstGeom prst="rect">
            <a:avLst/>
          </a:prstGeom>
        </p:spPr>
      </p:pic>
    </p:spTree>
    <p:extLst>
      <p:ext uri="{BB962C8B-B14F-4D97-AF65-F5344CB8AC3E}">
        <p14:creationId xmlns:p14="http://schemas.microsoft.com/office/powerpoint/2010/main" val="1360057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10</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Mobbing og trakassering</a:t>
            </a:r>
          </a:p>
        </p:txBody>
      </p:sp>
    </p:spTree>
    <p:extLst>
      <p:ext uri="{BB962C8B-B14F-4D97-AF65-F5344CB8AC3E}">
        <p14:creationId xmlns:p14="http://schemas.microsoft.com/office/powerpoint/2010/main" val="871944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007556" cy="1772793"/>
          </a:xfrm>
        </p:spPr>
        <p:txBody>
          <a:bodyPr/>
          <a:lstStyle/>
          <a:p>
            <a:r>
              <a:rPr lang="nb-NO" sz="1600" dirty="0">
                <a:solidFill>
                  <a:schemeClr val="tx1">
                    <a:lumMod val="75000"/>
                    <a:lumOff val="25000"/>
                  </a:schemeClr>
                </a:solidFill>
              </a:rPr>
              <a:t>Har du blitt mobbet eller trakassert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Q7: Har du blitt mobbet eller trakassert i ditt nåværende arbeidsforhold i løpet av de siste 12 månedene? </a:t>
            </a:r>
          </a:p>
          <a:p>
            <a:pPr marL="4763" defTabSz="914377">
              <a:defRPr/>
            </a:pPr>
            <a:r>
              <a:rPr lang="nb-NO" sz="900" b="1" kern="0" dirty="0">
                <a:solidFill>
                  <a:srgbClr val="222223"/>
                </a:solidFill>
              </a:rPr>
              <a:t>Base: 923 </a:t>
            </a:r>
          </a:p>
        </p:txBody>
      </p:sp>
      <p:sp>
        <p:nvSpPr>
          <p:cNvPr id="12" name="TextBox 11">
            <a:extLst>
              <a:ext uri="{FF2B5EF4-FFF2-40B4-BE49-F238E27FC236}">
                <a16:creationId xmlns:a16="http://schemas.microsoft.com/office/drawing/2014/main" id="{27C9CC19-30BF-4486-9F7B-19FF17AE6D8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14 % har i blitt mobbet eller trakassert i sitt nåværende arbeidsforhold i løpet av de siste 12 månedene. 16 % av kvinnene som deltok i undersøkelsen oppgir at de er blitt mobbet eller trakassert, mot 10 % av mennene.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19 % av respondentene som har lederansvar, men ikke personalansvar oppgir at de er mobbet eller trakassert i løpet av de 12 siste månedene.</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17 % av de med undervisnings- og forskningsstilling er blitt mobbet eller trakassert i løpet av de 12 siste måneder i sitt nåværende arbeidsforhold.</a:t>
            </a:r>
          </a:p>
        </p:txBody>
      </p:sp>
      <p:sp>
        <p:nvSpPr>
          <p:cNvPr id="13" name="TextBox 12">
            <a:extLst>
              <a:ext uri="{FF2B5EF4-FFF2-40B4-BE49-F238E27FC236}">
                <a16:creationId xmlns:a16="http://schemas.microsoft.com/office/drawing/2014/main" id="{AC8BD595-7750-4B73-B9D5-78EC042C6CC9}"/>
              </a:ext>
            </a:extLst>
          </p:cNvPr>
          <p:cNvSpPr txBox="1"/>
          <p:nvPr/>
        </p:nvSpPr>
        <p:spPr>
          <a:xfrm>
            <a:off x="5853113" y="1196657"/>
            <a:ext cx="5548312" cy="336572"/>
          </a:xfrm>
          <a:prstGeom prst="rect">
            <a:avLst/>
          </a:prstGeom>
        </p:spPr>
        <p:txBody>
          <a:bodyPr vert="horz" wrap="square" lIns="0" tIns="0" rIns="0" bIns="0" rtlCol="0">
            <a:normAutofit/>
          </a:bodyPr>
          <a:lstStyle/>
          <a:p>
            <a:pPr defTabSz="1232175">
              <a:defRPr/>
            </a:pPr>
            <a:r>
              <a:rPr lang="nb-NO" sz="1600" dirty="0">
                <a:solidFill>
                  <a:schemeClr val="tx1">
                    <a:lumMod val="75000"/>
                    <a:lumOff val="25000"/>
                  </a:schemeClr>
                </a:solidFill>
              </a:rPr>
              <a:t>14 % er utsatt for mobbing eller trakassering de siste 12 måneder</a:t>
            </a:r>
            <a:endParaRPr lang="en-US" sz="1600" b="1" dirty="0">
              <a:solidFill>
                <a:srgbClr val="636363"/>
              </a:solidFill>
            </a:endParaRPr>
          </a:p>
        </p:txBody>
      </p:sp>
      <p:pic>
        <p:nvPicPr>
          <p:cNvPr id="11" name="Picture 4">
            <a:extLst>
              <a:ext uri="{FF2B5EF4-FFF2-40B4-BE49-F238E27FC236}">
                <a16:creationId xmlns:a16="http://schemas.microsoft.com/office/drawing/2014/main" id="{0A280804-0EF7-4A85-BD19-44737AE0D361}"/>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2914" y="1670395"/>
            <a:ext cx="5103812" cy="324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6E7A8E53-FF13-4EFE-A6BA-E7A2616E5941}"/>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784598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086578" cy="1772793"/>
          </a:xfrm>
        </p:spPr>
        <p:txBody>
          <a:bodyPr/>
          <a:lstStyle/>
          <a:p>
            <a:r>
              <a:rPr lang="nb-NO" sz="1600" dirty="0">
                <a:solidFill>
                  <a:schemeClr val="tx1">
                    <a:lumMod val="75000"/>
                    <a:lumOff val="25000"/>
                  </a:schemeClr>
                </a:solidFill>
              </a:rPr>
              <a:t>Hvor ofte har du blitt mobbet eller trakassert i ditt nåværende arbeidsforhold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Q8: Hvor ofte har du blitt mobbet eller trakassert i ditt nåværende arbeidsforhold de siste 12 månedene?</a:t>
            </a:r>
          </a:p>
          <a:p>
            <a:pPr marL="4763" defTabSz="914377">
              <a:defRPr/>
            </a:pPr>
            <a:r>
              <a:rPr lang="nb-NO" sz="900" b="1" kern="0" dirty="0">
                <a:solidFill>
                  <a:srgbClr val="FF0000"/>
                </a:solidFill>
              </a:rPr>
              <a:t>Base: 128 (Filter: Respondenter som har blitt mobbet eller trakassert de siste 12 måneder)</a:t>
            </a:r>
          </a:p>
        </p:txBody>
      </p:sp>
      <p:pic>
        <p:nvPicPr>
          <p:cNvPr id="11" name="Picture 6">
            <a:extLst>
              <a:ext uri="{FF2B5EF4-FFF2-40B4-BE49-F238E27FC236}">
                <a16:creationId xmlns:a16="http://schemas.microsoft.com/office/drawing/2014/main" id="{B4D0CB21-E2F1-46B8-8FE0-C62B9DBC37D0}"/>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0204" y="2737725"/>
            <a:ext cx="4462817" cy="1772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59C5259C-2163-40CC-9438-C90F0C5E7F18}"/>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I den resterende delen av denne seksjonen rapporteres svarene på en rekke oppfølgingsspørsmål som er stilt til de som har opplevd mobbing eller trakassering på arbeidsplassen i løpet av de siste 12 månedene. </a:t>
            </a:r>
            <a:r>
              <a:rPr lang="nb-NO" sz="1400" b="1" dirty="0">
                <a:solidFill>
                  <a:schemeClr val="tx1">
                    <a:lumMod val="75000"/>
                    <a:lumOff val="25000"/>
                  </a:schemeClr>
                </a:solidFill>
              </a:rPr>
              <a:t>Disse spørsmålene er kun stilt til de som svarte </a:t>
            </a:r>
            <a:r>
              <a:rPr lang="nb-NO" sz="1400" b="1" i="1" dirty="0">
                <a:solidFill>
                  <a:schemeClr val="tx1">
                    <a:lumMod val="75000"/>
                    <a:lumOff val="25000"/>
                  </a:schemeClr>
                </a:solidFill>
              </a:rPr>
              <a:t>Ja </a:t>
            </a:r>
            <a:r>
              <a:rPr lang="nb-NO" sz="1400" b="1" dirty="0">
                <a:solidFill>
                  <a:schemeClr val="tx1">
                    <a:lumMod val="75000"/>
                    <a:lumOff val="25000"/>
                  </a:schemeClr>
                </a:solidFill>
              </a:rPr>
              <a:t>på forrige spørsmål, altså 14 % av utvalget (128 respondenter)</a:t>
            </a:r>
            <a:r>
              <a:rPr lang="nb-NO" sz="1400" dirty="0">
                <a:solidFill>
                  <a:schemeClr val="tx1">
                    <a:lumMod val="75000"/>
                    <a:lumOff val="25000"/>
                  </a:schemeClr>
                </a:solidFill>
              </a:rPr>
              <a:t>. De følgende prosentandelene gjelder derfor kun denne gruppen.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2 % av de som er blitt mobbet eller trakassert de siste 12 månedene i sitt nåværende arbeidsforhold er utsatt for dette daglig. 13 % oppgir at dette skjer ukentlig, og 14 % svarer at det er månedlig.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45 % av de som er blitt mobbet eller trakassert de siste 12 månedene, oppgir at dette har skjedd noen ganger, og 2 % oppgir at det skjer en sjelden gang.</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6" name="TextBox 15">
            <a:extLst>
              <a:ext uri="{FF2B5EF4-FFF2-40B4-BE49-F238E27FC236}">
                <a16:creationId xmlns:a16="http://schemas.microsoft.com/office/drawing/2014/main" id="{0524E754-009C-432C-9766-8E121AFCE993}"/>
              </a:ext>
            </a:extLst>
          </p:cNvPr>
          <p:cNvSpPr txBox="1"/>
          <p:nvPr/>
        </p:nvSpPr>
        <p:spPr>
          <a:xfrm>
            <a:off x="5853112" y="1231674"/>
            <a:ext cx="5557837" cy="542629"/>
          </a:xfrm>
          <a:prstGeom prst="rect">
            <a:avLst/>
          </a:prstGeom>
        </p:spPr>
        <p:txBody>
          <a:bodyPr vert="horz" wrap="square" lIns="0" tIns="0" rIns="0" bIns="0" rtlCol="0">
            <a:noAutofit/>
          </a:bodyPr>
          <a:lstStyle/>
          <a:p>
            <a:pPr defTabSz="1232175">
              <a:defRPr/>
            </a:pPr>
            <a:r>
              <a:rPr lang="nb-NO" sz="1600" dirty="0">
                <a:solidFill>
                  <a:schemeClr val="tx1">
                    <a:lumMod val="75000"/>
                    <a:lumOff val="25000"/>
                  </a:schemeClr>
                </a:solidFill>
              </a:rPr>
              <a:t>Frekvens på mobbing og trakassering</a:t>
            </a:r>
            <a:endParaRPr lang="en-US" sz="1600" b="1" dirty="0">
              <a:solidFill>
                <a:srgbClr val="636363"/>
              </a:solidFill>
            </a:endParaRPr>
          </a:p>
        </p:txBody>
      </p:sp>
      <p:cxnSp>
        <p:nvCxnSpPr>
          <p:cNvPr id="17" name="Straight Connector 16">
            <a:extLst>
              <a:ext uri="{FF2B5EF4-FFF2-40B4-BE49-F238E27FC236}">
                <a16:creationId xmlns:a16="http://schemas.microsoft.com/office/drawing/2014/main" id="{CDAB26C8-EDCB-4A15-BE28-387AF4FF2E76}"/>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977384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519562" cy="1772793"/>
          </a:xfrm>
        </p:spPr>
        <p:txBody>
          <a:bodyPr/>
          <a:lstStyle/>
          <a:p>
            <a:r>
              <a:rPr lang="nb-NO" sz="1600" dirty="0">
                <a:solidFill>
                  <a:schemeClr val="tx1">
                    <a:lumMod val="75000"/>
                    <a:lumOff val="25000"/>
                  </a:schemeClr>
                </a:solidFill>
              </a:rPr>
              <a:t>Har du blitt mobbet eller trakassert i ditt nåværende arbeidsforhold med bakgrunn i ett eller flere av disse grunnlagene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681912" cy="369332"/>
          </a:xfrm>
          <a:prstGeom prst="rect">
            <a:avLst/>
          </a:prstGeom>
        </p:spPr>
        <p:txBody>
          <a:bodyPr wrap="square">
            <a:spAutoFit/>
          </a:bodyPr>
          <a:lstStyle/>
          <a:p>
            <a:pPr marL="4763" defTabSz="914377">
              <a:defRPr/>
            </a:pPr>
            <a:r>
              <a:rPr lang="nb-NO" sz="900" b="1" kern="0" dirty="0">
                <a:solidFill>
                  <a:srgbClr val="222223"/>
                </a:solidFill>
              </a:rPr>
              <a:t>Q9: Har du blitt mobbet eller trakassert i ditt nåværende arbeidsforhold med bakgrunn i ett eller flere av disse grunnlagene i løpet av de siste 12 månedene?</a:t>
            </a:r>
          </a:p>
          <a:p>
            <a:pPr marL="4763" defTabSz="914377">
              <a:defRPr/>
            </a:pPr>
            <a:r>
              <a:rPr lang="nb-NO" sz="900" b="1" kern="0" dirty="0">
                <a:solidFill>
                  <a:srgbClr val="FF0000"/>
                </a:solidFill>
              </a:rPr>
              <a:t>Base: 128 (Filter: Respondenter som har blitt mobbet eller trakassert de siste 12 måneder)</a:t>
            </a:r>
          </a:p>
        </p:txBody>
      </p:sp>
      <p:pic>
        <p:nvPicPr>
          <p:cNvPr id="12" name="Picture 6">
            <a:extLst>
              <a:ext uri="{FF2B5EF4-FFF2-40B4-BE49-F238E27FC236}">
                <a16:creationId xmlns:a16="http://schemas.microsoft.com/office/drawing/2014/main" id="{28308A9B-C260-455C-B74C-070092E82984}"/>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1830550"/>
            <a:ext cx="4846637" cy="31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2AA83F3-0F87-4825-AD5F-ABBC30A8E9B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Av de som oppgir å ha blitt mobbet eller trakassert i sitt nåværende arbeidsforhold de siste 12 månedene så svarer 15 % at de er utsatt for dette på grunn av sitt kjønn.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88 % svarer at det er andre årsaker til at de er blitt utsatt for mobbing eller trakassering.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9 % oppgir alder som årsak til at de er blitt mobbet eller trakassert i løpet av de siste 12 måneder.</a:t>
            </a:r>
          </a:p>
        </p:txBody>
      </p:sp>
      <p:sp>
        <p:nvSpPr>
          <p:cNvPr id="10" name="TextBox 9">
            <a:extLst>
              <a:ext uri="{FF2B5EF4-FFF2-40B4-BE49-F238E27FC236}">
                <a16:creationId xmlns:a16="http://schemas.microsoft.com/office/drawing/2014/main" id="{4C49A5F4-C3FE-4F0E-B6F8-3A6632A7CB97}"/>
              </a:ext>
            </a:extLst>
          </p:cNvPr>
          <p:cNvSpPr txBox="1"/>
          <p:nvPr/>
        </p:nvSpPr>
        <p:spPr>
          <a:xfrm>
            <a:off x="5948236" y="1196660"/>
            <a:ext cx="5529262" cy="533104"/>
          </a:xfrm>
          <a:prstGeom prst="rect">
            <a:avLst/>
          </a:prstGeom>
        </p:spPr>
        <p:txBody>
          <a:bodyPr vert="horz" wrap="square" lIns="0" tIns="0" rIns="0" bIns="0" rtlCol="0">
            <a:noAutofit/>
          </a:bodyPr>
          <a:lstStyle/>
          <a:p>
            <a:pPr defTabSz="1232175">
              <a:defRPr/>
            </a:pPr>
            <a:r>
              <a:rPr lang="nb-NO" sz="1600" dirty="0">
                <a:solidFill>
                  <a:schemeClr val="tx1">
                    <a:lumMod val="75000"/>
                    <a:lumOff val="25000"/>
                  </a:schemeClr>
                </a:solidFill>
              </a:rPr>
              <a:t>15 % oppgir kjønn som bakgrunn</a:t>
            </a:r>
            <a:endParaRPr lang="en-US" sz="1600" b="1" dirty="0">
              <a:solidFill>
                <a:srgbClr val="636363"/>
              </a:solidFill>
            </a:endParaRPr>
          </a:p>
        </p:txBody>
      </p:sp>
      <p:cxnSp>
        <p:nvCxnSpPr>
          <p:cNvPr id="11" name="Straight Connector 10">
            <a:extLst>
              <a:ext uri="{FF2B5EF4-FFF2-40B4-BE49-F238E27FC236}">
                <a16:creationId xmlns:a16="http://schemas.microsoft.com/office/drawing/2014/main" id="{E95A93D8-8107-4A26-90C6-3BE63D9CB6AA}"/>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885428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519562" cy="1772793"/>
          </a:xfrm>
        </p:spPr>
        <p:txBody>
          <a:bodyPr/>
          <a:lstStyle/>
          <a:p>
            <a:r>
              <a:rPr lang="nb-NO" sz="1600" dirty="0">
                <a:solidFill>
                  <a:schemeClr val="tx1">
                    <a:lumMod val="75000"/>
                    <a:lumOff val="25000"/>
                  </a:schemeClr>
                </a:solidFill>
              </a:rPr>
              <a:t>Hvilken eller hvilke former for mobbing eller trakassering har du blitt utsatt for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39012" cy="369332"/>
          </a:xfrm>
          <a:prstGeom prst="rect">
            <a:avLst/>
          </a:prstGeom>
        </p:spPr>
        <p:txBody>
          <a:bodyPr wrap="square">
            <a:spAutoFit/>
          </a:bodyPr>
          <a:lstStyle/>
          <a:p>
            <a:pPr marL="4763" defTabSz="914377">
              <a:defRPr/>
            </a:pPr>
            <a:r>
              <a:rPr lang="nb-NO" sz="900" b="1" kern="0" dirty="0">
                <a:solidFill>
                  <a:srgbClr val="222223"/>
                </a:solidFill>
              </a:rPr>
              <a:t>Q10: Hvilken eller hvilke former for mobbing og trakassering har du blitt utsatt for i ditt nåværende arbeidsforhold i løpet av de siste 12 månedene? </a:t>
            </a:r>
          </a:p>
          <a:p>
            <a:pPr marL="4763" defTabSz="914377">
              <a:defRPr/>
            </a:pPr>
            <a:r>
              <a:rPr lang="nb-NO" sz="900" b="1" kern="0" dirty="0">
                <a:solidFill>
                  <a:srgbClr val="FF0000"/>
                </a:solidFill>
              </a:rPr>
              <a:t>Base: 128 (Filter: Respondenter som har blitt mobbet eller trakassert de siste 12 måneder)</a:t>
            </a:r>
          </a:p>
        </p:txBody>
      </p:sp>
      <p:pic>
        <p:nvPicPr>
          <p:cNvPr id="12" name="Picture 6">
            <a:extLst>
              <a:ext uri="{FF2B5EF4-FFF2-40B4-BE49-F238E27FC236}">
                <a16:creationId xmlns:a16="http://schemas.microsoft.com/office/drawing/2014/main" id="{65B70C3C-FEE9-4F1A-8E40-D20148BA9426}"/>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1828962"/>
            <a:ext cx="4846637" cy="31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AA643CF1-B228-4038-8AE9-44380C0B8779}"/>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Av de som er blitt mobbet eller trakassert i løpet av de 12 siste måneder, oppgir 73 %  at de er utsatt for verbal trakassering.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32 % oppgir at de er utsatt for ikke-verbal trakassering, og 25 % av de som er mobbet eller trakassert utsettes for digital trakassering, eksempelvis vis e-post, SMS eller sosiale medier.</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0" name="TextBox 9">
            <a:extLst>
              <a:ext uri="{FF2B5EF4-FFF2-40B4-BE49-F238E27FC236}">
                <a16:creationId xmlns:a16="http://schemas.microsoft.com/office/drawing/2014/main" id="{DEC16F94-5314-4A65-80DB-C327A3A09F4E}"/>
              </a:ext>
            </a:extLst>
          </p:cNvPr>
          <p:cNvSpPr txBox="1"/>
          <p:nvPr/>
        </p:nvSpPr>
        <p:spPr>
          <a:xfrm>
            <a:off x="5853113" y="1196657"/>
            <a:ext cx="5529262" cy="336572"/>
          </a:xfrm>
          <a:prstGeom prst="rect">
            <a:avLst/>
          </a:prstGeom>
        </p:spPr>
        <p:txBody>
          <a:bodyPr vert="horz" wrap="square" lIns="0" tIns="0" rIns="0" bIns="0" rtlCol="0">
            <a:normAutofit/>
          </a:bodyPr>
          <a:lstStyle/>
          <a:p>
            <a:pPr defTabSz="1232175">
              <a:defRPr/>
            </a:pPr>
            <a:r>
              <a:rPr lang="nb-NO" sz="1600" dirty="0">
                <a:solidFill>
                  <a:schemeClr val="tx1">
                    <a:lumMod val="75000"/>
                    <a:lumOff val="25000"/>
                  </a:schemeClr>
                </a:solidFill>
              </a:rPr>
              <a:t>Flest utsatt for verbal trakassering</a:t>
            </a:r>
            <a:endParaRPr lang="en-US" sz="1600" b="1" dirty="0">
              <a:solidFill>
                <a:srgbClr val="636363"/>
              </a:solidFill>
            </a:endParaRPr>
          </a:p>
        </p:txBody>
      </p:sp>
      <p:cxnSp>
        <p:nvCxnSpPr>
          <p:cNvPr id="11" name="Straight Connector 10">
            <a:extLst>
              <a:ext uri="{FF2B5EF4-FFF2-40B4-BE49-F238E27FC236}">
                <a16:creationId xmlns:a16="http://schemas.microsoft.com/office/drawing/2014/main" id="{5E2F376D-90B4-4F49-A89A-473054B41B26}"/>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58808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329112" cy="1772793"/>
          </a:xfrm>
        </p:spPr>
        <p:txBody>
          <a:bodyPr/>
          <a:lstStyle/>
          <a:p>
            <a:r>
              <a:rPr lang="nb-NO" sz="1600" dirty="0">
                <a:solidFill>
                  <a:schemeClr val="tx1">
                    <a:lumMod val="75000"/>
                    <a:lumOff val="25000"/>
                  </a:schemeClr>
                </a:solidFill>
              </a:rPr>
              <a:t>Hvem utsatte deg for mobbing eller trakassering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Q11: Hvem utsatte deg for mobbing eller trakassering i ditt nåværende arbeidsforhold i løpet av de siste 12 månedene? </a:t>
            </a:r>
          </a:p>
          <a:p>
            <a:pPr marL="4763" defTabSz="914377">
              <a:defRPr/>
            </a:pPr>
            <a:r>
              <a:rPr lang="nb-NO" sz="900" b="1" kern="0" dirty="0">
                <a:solidFill>
                  <a:srgbClr val="FF0000"/>
                </a:solidFill>
              </a:rPr>
              <a:t>Base: 128 (Filter: Respondenter som har blitt mobbet eller trakassert de siste 12 måneder) </a:t>
            </a:r>
          </a:p>
        </p:txBody>
      </p:sp>
      <p:pic>
        <p:nvPicPr>
          <p:cNvPr id="12" name="Picture 6">
            <a:extLst>
              <a:ext uri="{FF2B5EF4-FFF2-40B4-BE49-F238E27FC236}">
                <a16:creationId xmlns:a16="http://schemas.microsoft.com/office/drawing/2014/main" id="{7432DFFC-39DB-4A25-97BF-5C631970AD70}"/>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1675" y="1836867"/>
            <a:ext cx="4846637" cy="31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5ECAC4E-550D-4513-975C-6D9DCC9D0270}"/>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38 % oppgir at det er en overordnet kollega som har utsatt dem for mobbingen eller trakasseringen i sitt nåværende arbeidsforhold i løpet av de siste 12 månedene.</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42 % oppgir at en sideordnet kollega har utsatt dem for mobbing eller trakassering i løpet av de 12 siste måneder, i sitt nåværende arbeidsforhold.</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En større andel (12%) av de som er ansatt i undervisning og forskningsstilling oppgir at de er blitt mobbet eller trakassert av en underordnet kollega.</a:t>
            </a:r>
          </a:p>
        </p:txBody>
      </p:sp>
      <p:sp>
        <p:nvSpPr>
          <p:cNvPr id="10" name="TextBox 9">
            <a:extLst>
              <a:ext uri="{FF2B5EF4-FFF2-40B4-BE49-F238E27FC236}">
                <a16:creationId xmlns:a16="http://schemas.microsoft.com/office/drawing/2014/main" id="{7EE726F4-94F9-4B0F-9DAB-7FA158817C4D}"/>
              </a:ext>
            </a:extLst>
          </p:cNvPr>
          <p:cNvSpPr txBox="1"/>
          <p:nvPr/>
        </p:nvSpPr>
        <p:spPr>
          <a:xfrm>
            <a:off x="5853113" y="971550"/>
            <a:ext cx="5510212" cy="561679"/>
          </a:xfrm>
          <a:prstGeom prst="rect">
            <a:avLst/>
          </a:prstGeom>
        </p:spPr>
        <p:txBody>
          <a:bodyPr vert="horz" wrap="square" lIns="0" tIns="0" rIns="0" bIns="0" rtlCol="0">
            <a:noAutofit/>
          </a:bodyPr>
          <a:lstStyle/>
          <a:p>
            <a:pPr defTabSz="1232175">
              <a:defRPr/>
            </a:pPr>
            <a:r>
              <a:rPr lang="nb-NO" sz="1600" dirty="0">
                <a:solidFill>
                  <a:schemeClr val="tx1">
                    <a:lumMod val="75000"/>
                    <a:lumOff val="25000"/>
                  </a:schemeClr>
                </a:solidFill>
              </a:rPr>
              <a:t>2 av 5 oppgir at det er en overordnet kollega som har utsatt dem for trakasseringen</a:t>
            </a:r>
            <a:endParaRPr lang="en-US" sz="1600" b="1" dirty="0">
              <a:solidFill>
                <a:srgbClr val="636363"/>
              </a:solidFill>
            </a:endParaRPr>
          </a:p>
        </p:txBody>
      </p:sp>
      <p:cxnSp>
        <p:nvCxnSpPr>
          <p:cNvPr id="11" name="Straight Connector 10">
            <a:extLst>
              <a:ext uri="{FF2B5EF4-FFF2-40B4-BE49-F238E27FC236}">
                <a16:creationId xmlns:a16="http://schemas.microsoft.com/office/drawing/2014/main" id="{6C951667-EC7A-4551-85B0-D956B5584773}"/>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964336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16</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Seksuell trakassering</a:t>
            </a:r>
          </a:p>
        </p:txBody>
      </p:sp>
    </p:spTree>
    <p:extLst>
      <p:ext uri="{BB962C8B-B14F-4D97-AF65-F5344CB8AC3E}">
        <p14:creationId xmlns:p14="http://schemas.microsoft.com/office/powerpoint/2010/main" val="2101885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222044" cy="1772793"/>
          </a:xfrm>
        </p:spPr>
        <p:txBody>
          <a:bodyPr/>
          <a:lstStyle/>
          <a:p>
            <a:r>
              <a:rPr lang="nb-NO" sz="1600" dirty="0">
                <a:solidFill>
                  <a:schemeClr val="tx1">
                    <a:lumMod val="75000"/>
                    <a:lumOff val="25000"/>
                  </a:schemeClr>
                </a:solidFill>
              </a:rPr>
              <a:t>Har du blitt utsatt for seksuell trakassering i ditt nåværende arbeidsforhold i de siste 12 måneder?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Q12: Har du blitt utsatt for seksuell trakassering i ditt nåværende arbeidsforhold i løpet av de siste 12 månedene? </a:t>
            </a:r>
          </a:p>
          <a:p>
            <a:pPr marL="4763" defTabSz="914377">
              <a:defRPr/>
            </a:pPr>
            <a:r>
              <a:rPr lang="nb-NO" sz="900" b="1" kern="0" dirty="0">
                <a:solidFill>
                  <a:srgbClr val="222223"/>
                </a:solidFill>
              </a:rPr>
              <a:t>Base: 923 </a:t>
            </a:r>
          </a:p>
        </p:txBody>
      </p:sp>
      <p:pic>
        <p:nvPicPr>
          <p:cNvPr id="11" name="Picture 4">
            <a:extLst>
              <a:ext uri="{FF2B5EF4-FFF2-40B4-BE49-F238E27FC236}">
                <a16:creationId xmlns:a16="http://schemas.microsoft.com/office/drawing/2014/main" id="{87A025DC-B83A-4562-8FF4-87CAD5DD486E}"/>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6438" y="2054719"/>
            <a:ext cx="4846637" cy="30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6C435E23-8E21-466D-B211-1E56BF424FF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1.1 % av respondentene for Universitetet i Sørøst-Norge oppgir at de er blitt utsatt for seksuell trakassering i løpet av de 12 siste månedene i sitt nåværende arbeidsforhold. Dette utgjør totalt 10 respondenter.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9 av disse 10 som er utsatt for seksuell trakassering er kvinner.</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Siden det er et lavt antall respondenter i denne kategorien vil ikke ytterligere undergrupper kunne kommenteres av anonymitetshensyn.</a:t>
            </a:r>
          </a:p>
        </p:txBody>
      </p:sp>
      <p:sp>
        <p:nvSpPr>
          <p:cNvPr id="16" name="TextBox 15">
            <a:extLst>
              <a:ext uri="{FF2B5EF4-FFF2-40B4-BE49-F238E27FC236}">
                <a16:creationId xmlns:a16="http://schemas.microsoft.com/office/drawing/2014/main" id="{57832196-4438-4745-AA5F-8C381DBF94EC}"/>
              </a:ext>
            </a:extLst>
          </p:cNvPr>
          <p:cNvSpPr txBox="1"/>
          <p:nvPr/>
        </p:nvSpPr>
        <p:spPr>
          <a:xfrm>
            <a:off x="5853113" y="1196657"/>
            <a:ext cx="5529262" cy="336572"/>
          </a:xfrm>
          <a:prstGeom prst="rect">
            <a:avLst/>
          </a:prstGeom>
        </p:spPr>
        <p:txBody>
          <a:bodyPr vert="horz" wrap="square" lIns="0" tIns="0" rIns="0" bIns="0" rtlCol="0">
            <a:noAutofit/>
          </a:bodyPr>
          <a:lstStyle/>
          <a:p>
            <a:pPr defTabSz="1232175">
              <a:defRPr/>
            </a:pPr>
            <a:r>
              <a:rPr lang="nb-NO" sz="1600" dirty="0">
                <a:solidFill>
                  <a:schemeClr val="tx1">
                    <a:lumMod val="75000"/>
                    <a:lumOff val="25000"/>
                  </a:schemeClr>
                </a:solidFill>
              </a:rPr>
              <a:t>1.1 % oppgir å ha blitt seksuelt trakassert </a:t>
            </a:r>
            <a:endParaRPr lang="en-US" sz="1600" b="1" dirty="0">
              <a:solidFill>
                <a:srgbClr val="636363"/>
              </a:solidFill>
            </a:endParaRPr>
          </a:p>
        </p:txBody>
      </p:sp>
      <p:cxnSp>
        <p:nvCxnSpPr>
          <p:cNvPr id="17" name="Straight Connector 16">
            <a:extLst>
              <a:ext uri="{FF2B5EF4-FFF2-40B4-BE49-F238E27FC236}">
                <a16:creationId xmlns:a16="http://schemas.microsoft.com/office/drawing/2014/main" id="{6F7445A2-7545-4580-9F41-4DD8C527A660}"/>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049624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5334051" cy="1772793"/>
          </a:xfrm>
        </p:spPr>
        <p:txBody>
          <a:bodyPr/>
          <a:lstStyle/>
          <a:p>
            <a:r>
              <a:rPr lang="nb-NO" sz="1600" dirty="0">
                <a:solidFill>
                  <a:schemeClr val="tx1">
                    <a:lumMod val="75000"/>
                    <a:lumOff val="25000"/>
                  </a:schemeClr>
                </a:solidFill>
              </a:rPr>
              <a:t>Hvor ofte har du blitt utsatt for seksuell trakassering i ditt nåværende arbeidsforhold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Q13: Hvor ofte har du blitt utsatt for seksuell trakassering i ditt nåværende arbeidsforhold i løpet av de siste 12 månedene? </a:t>
            </a:r>
          </a:p>
          <a:p>
            <a:pPr marL="4763" defTabSz="914377">
              <a:defRPr/>
            </a:pPr>
            <a:r>
              <a:rPr lang="nb-NO" sz="900" b="1" kern="0" dirty="0">
                <a:solidFill>
                  <a:srgbClr val="FF0000"/>
                </a:solidFill>
              </a:rPr>
              <a:t>Base: 10 (Filter: Respondenter som har blitt sextrakassert de siste 12 månedene) </a:t>
            </a:r>
          </a:p>
        </p:txBody>
      </p:sp>
      <p:pic>
        <p:nvPicPr>
          <p:cNvPr id="11" name="Picture 6">
            <a:extLst>
              <a:ext uri="{FF2B5EF4-FFF2-40B4-BE49-F238E27FC236}">
                <a16:creationId xmlns:a16="http://schemas.microsoft.com/office/drawing/2014/main" id="{D81EAA65-71BF-4738-A982-B4A443D627E0}"/>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06844" y="3001385"/>
            <a:ext cx="384617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38768FCD-3184-4C80-8F88-C2CBBB378EF4}"/>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Ingen av de 10 som er utsatt for seksuell trakassering oppgir at dette har skjedd daglig eller ukentlig.</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3 av de 10 er blitt utsatt for dette månedlig.</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1 av disse 10 oppgir at det skjer noen ganger, og 6 oppgir at de har skjedd en sjelden gang.</a:t>
            </a:r>
          </a:p>
        </p:txBody>
      </p:sp>
      <p:sp>
        <p:nvSpPr>
          <p:cNvPr id="16" name="TextBox 15">
            <a:extLst>
              <a:ext uri="{FF2B5EF4-FFF2-40B4-BE49-F238E27FC236}">
                <a16:creationId xmlns:a16="http://schemas.microsoft.com/office/drawing/2014/main" id="{F14953FD-00EA-4E1E-B3F2-E49CC1A66AE8}"/>
              </a:ext>
            </a:extLst>
          </p:cNvPr>
          <p:cNvSpPr txBox="1"/>
          <p:nvPr/>
        </p:nvSpPr>
        <p:spPr>
          <a:xfrm>
            <a:off x="5853113" y="1196657"/>
            <a:ext cx="5529262" cy="336572"/>
          </a:xfrm>
          <a:prstGeom prst="rect">
            <a:avLst/>
          </a:prstGeom>
        </p:spPr>
        <p:txBody>
          <a:bodyPr vert="horz" wrap="square" lIns="0" tIns="0" rIns="0" bIns="0" rtlCol="0">
            <a:noAutofit/>
          </a:bodyPr>
          <a:lstStyle/>
          <a:p>
            <a:pPr defTabSz="1232175">
              <a:defRPr/>
            </a:pPr>
            <a:r>
              <a:rPr lang="nb-NO" sz="1600" dirty="0">
                <a:solidFill>
                  <a:schemeClr val="tx1">
                    <a:lumMod val="75000"/>
                    <a:lumOff val="25000"/>
                  </a:schemeClr>
                </a:solidFill>
              </a:rPr>
              <a:t>6 av 10 utsatt for seksuell trakassering en sjelden gang</a:t>
            </a:r>
            <a:endParaRPr lang="en-US" sz="1600" b="1" dirty="0">
              <a:solidFill>
                <a:srgbClr val="636363"/>
              </a:solidFill>
            </a:endParaRPr>
          </a:p>
        </p:txBody>
      </p:sp>
      <p:cxnSp>
        <p:nvCxnSpPr>
          <p:cNvPr id="17" name="Straight Connector 16">
            <a:extLst>
              <a:ext uri="{FF2B5EF4-FFF2-40B4-BE49-F238E27FC236}">
                <a16:creationId xmlns:a16="http://schemas.microsoft.com/office/drawing/2014/main" id="{41E12DCE-9A37-44D7-AB9E-B51AE7AEABD3}"/>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20" name="Rectangle 19">
            <a:extLst>
              <a:ext uri="{FF2B5EF4-FFF2-40B4-BE49-F238E27FC236}">
                <a16:creationId xmlns:a16="http://schemas.microsoft.com/office/drawing/2014/main" id="{D9764640-3278-4B35-86E4-AA09F7F3BD78}"/>
              </a:ext>
            </a:extLst>
          </p:cNvPr>
          <p:cNvSpPr/>
          <p:nvPr/>
        </p:nvSpPr>
        <p:spPr>
          <a:xfrm>
            <a:off x="1738401" y="4037936"/>
            <a:ext cx="2641600" cy="335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620127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629150" cy="1772793"/>
          </a:xfrm>
        </p:spPr>
        <p:txBody>
          <a:bodyPr/>
          <a:lstStyle/>
          <a:p>
            <a:r>
              <a:rPr lang="nb-NO" sz="1600" dirty="0">
                <a:solidFill>
                  <a:schemeClr val="tx1">
                    <a:lumMod val="75000"/>
                    <a:lumOff val="25000"/>
                  </a:schemeClr>
                </a:solidFill>
              </a:rPr>
              <a:t>Hvilken eller hvilke former for seksuell trakassering har du blitt utsatt for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224712" cy="369332"/>
          </a:xfrm>
          <a:prstGeom prst="rect">
            <a:avLst/>
          </a:prstGeom>
        </p:spPr>
        <p:txBody>
          <a:bodyPr wrap="square">
            <a:spAutoFit/>
          </a:bodyPr>
          <a:lstStyle/>
          <a:p>
            <a:pPr marL="4763" defTabSz="914377">
              <a:defRPr/>
            </a:pPr>
            <a:r>
              <a:rPr lang="nb-NO" sz="900" b="1" kern="0" dirty="0">
                <a:solidFill>
                  <a:srgbClr val="222223"/>
                </a:solidFill>
              </a:rPr>
              <a:t>Q14: Hvilken eller hvilke former for seksuell trakassering har du blitt utsatt for i ditt nåværende arbeidsforhold i løpet av de siste 12 månedene? </a:t>
            </a:r>
          </a:p>
          <a:p>
            <a:pPr marL="4763" defTabSz="914377">
              <a:defRPr/>
            </a:pPr>
            <a:r>
              <a:rPr lang="nb-NO" sz="900" b="1" kern="0" dirty="0">
                <a:solidFill>
                  <a:srgbClr val="FF0000"/>
                </a:solidFill>
              </a:rPr>
              <a:t>Base: 10 (Filter: Respondenter som har blitt sextrakassert de siste 12 månedene) </a:t>
            </a:r>
          </a:p>
        </p:txBody>
      </p:sp>
      <p:pic>
        <p:nvPicPr>
          <p:cNvPr id="12" name="Picture 6">
            <a:extLst>
              <a:ext uri="{FF2B5EF4-FFF2-40B4-BE49-F238E27FC236}">
                <a16:creationId xmlns:a16="http://schemas.microsoft.com/office/drawing/2014/main" id="{AB1ED689-2E93-49F6-9352-DD11890A4C21}"/>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6413" y="1832137"/>
            <a:ext cx="4846637" cy="31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61716E6-253C-4AA8-A17E-7DB0A0D911B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5 av de 10 som er utsatt for seksuell trakassering, oppgir at de er blitt utsatt for fysisk seksuell trakassering.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Av 10 som oppgir at de er utsatt for seksuell trakassering oppgir 3 at de er utsatt for verbal trakassering, muntlig eller skriftlig, og 2 oppgir at de er utsatt for ikke-verbal seksuell trakassering.</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1 av disse 10, oppgir å være utsatt for digital trakassering, eksempelvis via e-post, SMS eller sosiale medier.</a:t>
            </a:r>
          </a:p>
        </p:txBody>
      </p:sp>
      <p:sp>
        <p:nvSpPr>
          <p:cNvPr id="10" name="TextBox 9">
            <a:extLst>
              <a:ext uri="{FF2B5EF4-FFF2-40B4-BE49-F238E27FC236}">
                <a16:creationId xmlns:a16="http://schemas.microsoft.com/office/drawing/2014/main" id="{CA8B7C5B-0324-4699-9B6B-18952D133F4E}"/>
              </a:ext>
            </a:extLst>
          </p:cNvPr>
          <p:cNvSpPr txBox="1"/>
          <p:nvPr/>
        </p:nvSpPr>
        <p:spPr>
          <a:xfrm>
            <a:off x="5853112" y="1196657"/>
            <a:ext cx="5538787" cy="336572"/>
          </a:xfrm>
          <a:prstGeom prst="rect">
            <a:avLst/>
          </a:prstGeom>
        </p:spPr>
        <p:txBody>
          <a:bodyPr vert="horz" wrap="square" lIns="0" tIns="0" rIns="0" bIns="0" rtlCol="0">
            <a:normAutofit/>
          </a:bodyPr>
          <a:lstStyle/>
          <a:p>
            <a:pPr defTabSz="1232175">
              <a:defRPr/>
            </a:pPr>
            <a:r>
              <a:rPr lang="en-US" sz="1600" dirty="0">
                <a:solidFill>
                  <a:srgbClr val="636363"/>
                </a:solidFill>
              </a:rPr>
              <a:t>Flest har opplevd fysisk trakassering</a:t>
            </a:r>
          </a:p>
        </p:txBody>
      </p:sp>
      <p:cxnSp>
        <p:nvCxnSpPr>
          <p:cNvPr id="11" name="Straight Connector 10">
            <a:extLst>
              <a:ext uri="{FF2B5EF4-FFF2-40B4-BE49-F238E27FC236}">
                <a16:creationId xmlns:a16="http://schemas.microsoft.com/office/drawing/2014/main" id="{3C7F1A4B-E5D2-4A89-970E-B881744484E0}"/>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780405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40"/>
          <p:cNvSpPr>
            <a:spLocks noGrp="1"/>
          </p:cNvSpPr>
          <p:nvPr>
            <p:ph type="title"/>
          </p:nvPr>
        </p:nvSpPr>
        <p:spPr>
          <a:xfrm>
            <a:off x="719403" y="451673"/>
            <a:ext cx="11132061" cy="517001"/>
          </a:xfrm>
        </p:spPr>
        <p:txBody>
          <a:bodyPr>
            <a:normAutofit/>
          </a:bodyPr>
          <a:lstStyle/>
          <a:p>
            <a:r>
              <a:rPr lang="nb-NO" sz="3733" dirty="0">
                <a:solidFill>
                  <a:schemeClr val="bg2">
                    <a:lumMod val="50000"/>
                  </a:schemeClr>
                </a:solidFill>
              </a:rPr>
              <a:t>Innhold</a:t>
            </a:r>
            <a:endParaRPr lang="nb-NO" sz="4267" dirty="0">
              <a:solidFill>
                <a:schemeClr val="bg2">
                  <a:lumMod val="50000"/>
                </a:schemeClr>
              </a:solidFill>
            </a:endParaRPr>
          </a:p>
        </p:txBody>
      </p:sp>
      <p:cxnSp>
        <p:nvCxnSpPr>
          <p:cNvPr id="10" name="Straight Connector 3"/>
          <p:cNvCxnSpPr/>
          <p:nvPr/>
        </p:nvCxnSpPr>
        <p:spPr>
          <a:xfrm flipH="1">
            <a:off x="1162697" y="3559286"/>
            <a:ext cx="2103096" cy="854255"/>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11" name="Straight Connector 4"/>
          <p:cNvCxnSpPr/>
          <p:nvPr/>
        </p:nvCxnSpPr>
        <p:spPr>
          <a:xfrm flipH="1">
            <a:off x="3305462" y="2658039"/>
            <a:ext cx="2288724" cy="834067"/>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sp>
        <p:nvSpPr>
          <p:cNvPr id="12" name="Freeform 5"/>
          <p:cNvSpPr/>
          <p:nvPr/>
        </p:nvSpPr>
        <p:spPr>
          <a:xfrm rot="10512056">
            <a:off x="280067" y="1155742"/>
            <a:ext cx="4628229" cy="5372647"/>
          </a:xfrm>
          <a:custGeom>
            <a:avLst/>
            <a:gdLst>
              <a:gd name="connsiteX0" fmla="*/ 0 w 6739128"/>
              <a:gd name="connsiteY0" fmla="*/ 0 h 4873752"/>
              <a:gd name="connsiteX1" fmla="*/ 3886200 w 6739128"/>
              <a:gd name="connsiteY1" fmla="*/ 3785616 h 4873752"/>
              <a:gd name="connsiteX2" fmla="*/ 6739128 w 6739128"/>
              <a:gd name="connsiteY2" fmla="*/ 4873752 h 4873752"/>
              <a:gd name="connsiteX0" fmla="*/ 0 w 6739128"/>
              <a:gd name="connsiteY0" fmla="*/ 0 h 4873752"/>
              <a:gd name="connsiteX1" fmla="*/ 6739128 w 6739128"/>
              <a:gd name="connsiteY1" fmla="*/ 4873752 h 4873752"/>
              <a:gd name="connsiteX0" fmla="*/ 0 w 6739128"/>
              <a:gd name="connsiteY0" fmla="*/ 0 h 4910328"/>
              <a:gd name="connsiteX1" fmla="*/ 6739128 w 6739128"/>
              <a:gd name="connsiteY1" fmla="*/ 4910328 h 4910328"/>
              <a:gd name="connsiteX0" fmla="*/ 0 w 6839712"/>
              <a:gd name="connsiteY0" fmla="*/ 0 h 5038344"/>
              <a:gd name="connsiteX1" fmla="*/ 6839712 w 6839712"/>
              <a:gd name="connsiteY1" fmla="*/ 5038344 h 5038344"/>
              <a:gd name="connsiteX0" fmla="*/ 0 w 6839712"/>
              <a:gd name="connsiteY0" fmla="*/ 0 h 5038344"/>
              <a:gd name="connsiteX1" fmla="*/ 6839712 w 6839712"/>
              <a:gd name="connsiteY1" fmla="*/ 5038344 h 5038344"/>
              <a:gd name="connsiteX0" fmla="*/ 0 w 6839712"/>
              <a:gd name="connsiteY0" fmla="*/ 0 h 5038344"/>
              <a:gd name="connsiteX1" fmla="*/ 6839712 w 6839712"/>
              <a:gd name="connsiteY1" fmla="*/ 5038344 h 5038344"/>
              <a:gd name="connsiteX0" fmla="*/ 0 w 6684082"/>
              <a:gd name="connsiteY0" fmla="*/ 0 h 4794488"/>
              <a:gd name="connsiteX1" fmla="*/ 6684082 w 6684082"/>
              <a:gd name="connsiteY1" fmla="*/ 4794488 h 4794488"/>
              <a:gd name="connsiteX0" fmla="*/ 0 w 5499428"/>
              <a:gd name="connsiteY0" fmla="*/ 0 h 4153284"/>
              <a:gd name="connsiteX1" fmla="*/ 5499428 w 5499428"/>
              <a:gd name="connsiteY1" fmla="*/ 4153284 h 4153284"/>
              <a:gd name="connsiteX0" fmla="*/ 0 w 5390718"/>
              <a:gd name="connsiteY0" fmla="*/ 0 h 4161488"/>
              <a:gd name="connsiteX1" fmla="*/ 5390718 w 5390718"/>
              <a:gd name="connsiteY1" fmla="*/ 4161488 h 4161488"/>
              <a:gd name="connsiteX0" fmla="*/ 0 w 5367597"/>
              <a:gd name="connsiteY0" fmla="*/ 0 h 4153579"/>
              <a:gd name="connsiteX1" fmla="*/ 5367597 w 5367597"/>
              <a:gd name="connsiteY1" fmla="*/ 4153579 h 4153579"/>
            </a:gdLst>
            <a:ahLst/>
            <a:cxnLst>
              <a:cxn ang="0">
                <a:pos x="connsiteX0" y="connsiteY0"/>
              </a:cxn>
              <a:cxn ang="0">
                <a:pos x="connsiteX1" y="connsiteY1"/>
              </a:cxn>
            </a:cxnLst>
            <a:rect l="l" t="t" r="r" b="b"/>
            <a:pathLst>
              <a:path w="5367597" h="4153579">
                <a:moveTo>
                  <a:pt x="0" y="0"/>
                </a:moveTo>
                <a:cubicBezTo>
                  <a:pt x="1063752" y="2237232"/>
                  <a:pt x="2694501" y="3662851"/>
                  <a:pt x="5367597" y="4153579"/>
                </a:cubicBezTo>
              </a:path>
            </a:pathLst>
          </a:custGeom>
          <a:noFill/>
          <a:ln w="9525">
            <a:solidFill>
              <a:srgbClr val="58595B"/>
            </a:solid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13" name="Rounded Rectangle 6"/>
          <p:cNvSpPr>
            <a:spLocks noChangeAspect="1"/>
          </p:cNvSpPr>
          <p:nvPr/>
        </p:nvSpPr>
        <p:spPr>
          <a:xfrm>
            <a:off x="1581308" y="2150558"/>
            <a:ext cx="3547872" cy="2657847"/>
          </a:xfrm>
          <a:prstGeom prst="roundRect">
            <a:avLst>
              <a:gd name="adj" fmla="val 50000"/>
            </a:avLst>
          </a:prstGeom>
          <a:solidFill>
            <a:srgbClr val="011E47"/>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cxnSp>
        <p:nvCxnSpPr>
          <p:cNvPr id="14" name="Straight Connector 7"/>
          <p:cNvCxnSpPr/>
          <p:nvPr/>
        </p:nvCxnSpPr>
        <p:spPr>
          <a:xfrm flipH="1">
            <a:off x="611769" y="4413540"/>
            <a:ext cx="550928" cy="322987"/>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15" name="Straight Connector 8"/>
          <p:cNvCxnSpPr/>
          <p:nvPr/>
        </p:nvCxnSpPr>
        <p:spPr>
          <a:xfrm flipH="1" flipV="1">
            <a:off x="303637" y="3492105"/>
            <a:ext cx="865083" cy="921436"/>
          </a:xfrm>
          <a:prstGeom prst="line">
            <a:avLst/>
          </a:prstGeom>
          <a:ln w="9525">
            <a:solidFill>
              <a:srgbClr val="58595B"/>
            </a:solidFill>
            <a:tailEnd type="oval" w="lg" len="lg"/>
          </a:ln>
        </p:spPr>
        <p:style>
          <a:lnRef idx="1">
            <a:schemeClr val="accent1"/>
          </a:lnRef>
          <a:fillRef idx="0">
            <a:schemeClr val="accent1"/>
          </a:fillRef>
          <a:effectRef idx="0">
            <a:schemeClr val="accent1"/>
          </a:effectRef>
          <a:fontRef idx="minor">
            <a:schemeClr val="tx1"/>
          </a:fontRef>
        </p:style>
      </p:cxnSp>
      <p:sp>
        <p:nvSpPr>
          <p:cNvPr id="16" name="Rounded Rectangle 9"/>
          <p:cNvSpPr/>
          <p:nvPr/>
        </p:nvSpPr>
        <p:spPr>
          <a:xfrm flipV="1">
            <a:off x="5324743" y="2443788"/>
            <a:ext cx="538884" cy="428501"/>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18" name="Rounded Rectangle 11"/>
          <p:cNvSpPr/>
          <p:nvPr/>
        </p:nvSpPr>
        <p:spPr>
          <a:xfrm flipV="1">
            <a:off x="893257" y="4199288"/>
            <a:ext cx="538884" cy="428501"/>
          </a:xfrm>
          <a:prstGeom prst="roundRect">
            <a:avLst>
              <a:gd name="adj" fmla="val 50000"/>
            </a:avLst>
          </a:prstGeom>
          <a:solidFill>
            <a:srgbClr val="BCBEC0"/>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19" name="Rounded Rectangle 12"/>
          <p:cNvSpPr/>
          <p:nvPr/>
        </p:nvSpPr>
        <p:spPr>
          <a:xfrm flipV="1">
            <a:off x="546319" y="3800809"/>
            <a:ext cx="235152" cy="186984"/>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20" name="Rounded Rectangle 13"/>
          <p:cNvSpPr/>
          <p:nvPr/>
        </p:nvSpPr>
        <p:spPr>
          <a:xfrm flipV="1">
            <a:off x="494192" y="4649064"/>
            <a:ext cx="235152" cy="186984"/>
          </a:xfrm>
          <a:prstGeom prst="roundRect">
            <a:avLst>
              <a:gd name="adj" fmla="val 5000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2" name="TextBox 1">
            <a:extLst>
              <a:ext uri="{FF2B5EF4-FFF2-40B4-BE49-F238E27FC236}">
                <a16:creationId xmlns:a16="http://schemas.microsoft.com/office/drawing/2014/main" id="{C62098B2-A860-4728-A635-0405D8AC39E6}"/>
              </a:ext>
            </a:extLst>
          </p:cNvPr>
          <p:cNvSpPr txBox="1"/>
          <p:nvPr/>
        </p:nvSpPr>
        <p:spPr>
          <a:xfrm>
            <a:off x="6438006" y="1256010"/>
            <a:ext cx="5450357" cy="5089598"/>
          </a:xfrm>
          <a:prstGeom prst="rect">
            <a:avLst/>
          </a:prstGeom>
        </p:spPr>
        <p:txBody>
          <a:bodyPr vert="horz" wrap="square" lIns="0" tIns="0" rIns="0" bIns="0" rtlCol="0">
            <a:spAutoFit/>
          </a:bodyPr>
          <a:lstStyle/>
          <a:p>
            <a:pPr defTabSz="1232345" fontAlgn="ctr"/>
            <a:r>
              <a:rPr lang="nb-NO" sz="1867" dirty="0">
                <a:solidFill>
                  <a:schemeClr val="bg2">
                    <a:lumMod val="50000"/>
                  </a:schemeClr>
                </a:solidFill>
                <a:latin typeface="Calibri"/>
              </a:rPr>
              <a:t>Prosjektinformasjon	 		03</a:t>
            </a:r>
            <a:br>
              <a:rPr lang="nb-NO" sz="1867" dirty="0">
                <a:solidFill>
                  <a:schemeClr val="bg2">
                    <a:lumMod val="50000"/>
                  </a:schemeClr>
                </a:solidFill>
                <a:latin typeface="Calibri"/>
              </a:rPr>
            </a:br>
            <a:endParaRPr lang="nb-NO" sz="1867" dirty="0">
              <a:solidFill>
                <a:schemeClr val="bg2">
                  <a:lumMod val="50000"/>
                </a:schemeClr>
              </a:solidFill>
              <a:latin typeface="Calibri"/>
            </a:endParaRPr>
          </a:p>
          <a:p>
            <a:pPr defTabSz="1232345" fontAlgn="ctr"/>
            <a:r>
              <a:rPr lang="nb-NO" sz="1867" dirty="0">
                <a:solidFill>
                  <a:schemeClr val="bg2">
                    <a:lumMod val="50000"/>
                  </a:schemeClr>
                </a:solidFill>
                <a:latin typeface="Calibri"/>
              </a:rPr>
              <a:t>Oppsummering			08</a:t>
            </a:r>
          </a:p>
          <a:p>
            <a:pPr defTabSz="1232345" fontAlgn="ctr"/>
            <a:endParaRPr lang="nb-NO" sz="1867" dirty="0">
              <a:solidFill>
                <a:schemeClr val="bg2">
                  <a:lumMod val="50000"/>
                </a:schemeClr>
              </a:solidFill>
              <a:latin typeface="Calibri"/>
            </a:endParaRPr>
          </a:p>
          <a:p>
            <a:pPr defTabSz="1232345" fontAlgn="ctr"/>
            <a:r>
              <a:rPr lang="nb-NO" sz="1867" dirty="0">
                <a:solidFill>
                  <a:schemeClr val="bg2">
                    <a:lumMod val="50000"/>
                  </a:schemeClr>
                </a:solidFill>
                <a:latin typeface="Calibri"/>
              </a:rPr>
              <a:t>Mobbing og trakassering			10</a:t>
            </a:r>
            <a:br>
              <a:rPr lang="nb-NO" sz="1867" dirty="0">
                <a:solidFill>
                  <a:schemeClr val="bg2">
                    <a:lumMod val="50000"/>
                  </a:schemeClr>
                </a:solidFill>
                <a:latin typeface="Calibri"/>
              </a:rPr>
            </a:br>
            <a:endParaRPr lang="nb-NO" sz="1867" dirty="0">
              <a:solidFill>
                <a:schemeClr val="bg2">
                  <a:lumMod val="50000"/>
                </a:schemeClr>
              </a:solidFill>
              <a:latin typeface="Calibri"/>
            </a:endParaRPr>
          </a:p>
          <a:p>
            <a:pPr defTabSz="1232345" fontAlgn="ctr"/>
            <a:r>
              <a:rPr lang="nb-NO" sz="1867" dirty="0">
                <a:solidFill>
                  <a:schemeClr val="bg2">
                    <a:lumMod val="50000"/>
                  </a:schemeClr>
                </a:solidFill>
                <a:latin typeface="Calibri"/>
              </a:rPr>
              <a:t>Seksuell trakassering			16</a:t>
            </a:r>
          </a:p>
          <a:p>
            <a:pPr defTabSz="1232345" fontAlgn="ctr"/>
            <a:endParaRPr lang="nb-NO" sz="1867" dirty="0">
              <a:solidFill>
                <a:schemeClr val="bg2">
                  <a:lumMod val="50000"/>
                </a:schemeClr>
              </a:solidFill>
              <a:latin typeface="Calibri"/>
            </a:endParaRPr>
          </a:p>
          <a:p>
            <a:pPr defTabSz="1232345" fontAlgn="ctr"/>
            <a:r>
              <a:rPr lang="nb-NO" sz="1867" dirty="0">
                <a:solidFill>
                  <a:schemeClr val="bg2">
                    <a:lumMod val="50000"/>
                  </a:schemeClr>
                </a:solidFill>
                <a:latin typeface="Calibri"/>
              </a:rPr>
              <a:t>Seksuelle overgrep			22</a:t>
            </a:r>
          </a:p>
          <a:p>
            <a:pPr defTabSz="1232345" fontAlgn="ctr"/>
            <a:r>
              <a:rPr lang="nb-NO" sz="1867" dirty="0">
                <a:solidFill>
                  <a:schemeClr val="bg2">
                    <a:lumMod val="50000"/>
                  </a:schemeClr>
                </a:solidFill>
                <a:latin typeface="Calibri"/>
              </a:rPr>
              <a:t>	</a:t>
            </a:r>
          </a:p>
          <a:p>
            <a:pPr defTabSz="1232345" fontAlgn="ctr"/>
            <a:r>
              <a:rPr lang="nb-NO" sz="1867" dirty="0">
                <a:solidFill>
                  <a:schemeClr val="bg2">
                    <a:lumMod val="50000"/>
                  </a:schemeClr>
                </a:solidFill>
                <a:latin typeface="Calibri"/>
              </a:rPr>
              <a:t>Kjennskap til varslingsrutiner		24</a:t>
            </a:r>
          </a:p>
          <a:p>
            <a:pPr defTabSz="1232345" fontAlgn="ctr"/>
            <a:endParaRPr lang="nb-NO" sz="1867" dirty="0">
              <a:solidFill>
                <a:schemeClr val="bg2">
                  <a:lumMod val="50000"/>
                </a:schemeClr>
              </a:solidFill>
              <a:latin typeface="Calibri"/>
            </a:endParaRPr>
          </a:p>
          <a:p>
            <a:pPr defTabSz="1232345" fontAlgn="ctr"/>
            <a:r>
              <a:rPr lang="nb-NO" sz="1867" dirty="0">
                <a:solidFill>
                  <a:schemeClr val="bg2">
                    <a:lumMod val="50000"/>
                  </a:schemeClr>
                </a:solidFill>
                <a:latin typeface="Calibri"/>
              </a:rPr>
              <a:t>Bakgrunnsvariabler			28</a:t>
            </a:r>
          </a:p>
          <a:p>
            <a:pPr defTabSz="1232345" fontAlgn="ctr"/>
            <a:endParaRPr lang="nb-NO" sz="1867" dirty="0">
              <a:solidFill>
                <a:schemeClr val="bg2">
                  <a:lumMod val="50000"/>
                </a:schemeClr>
              </a:solidFill>
              <a:latin typeface="Calibri"/>
            </a:endParaRPr>
          </a:p>
          <a:p>
            <a:pPr defTabSz="1232345" fontAlgn="ctr"/>
            <a:r>
              <a:rPr lang="nb-NO" sz="1867" dirty="0">
                <a:solidFill>
                  <a:schemeClr val="bg2">
                    <a:lumMod val="50000"/>
                  </a:schemeClr>
                </a:solidFill>
                <a:latin typeface="Calibri"/>
              </a:rPr>
              <a:t>Kontakt Ipsos </a:t>
            </a:r>
            <a:r>
              <a:rPr lang="nb-NO" sz="1867" dirty="0">
                <a:solidFill>
                  <a:schemeClr val="bg2">
                    <a:lumMod val="75000"/>
                  </a:schemeClr>
                </a:solidFill>
                <a:latin typeface="Calibri"/>
              </a:rPr>
              <a:t>			</a:t>
            </a:r>
            <a:r>
              <a:rPr lang="nb-NO" sz="1867" dirty="0">
                <a:solidFill>
                  <a:schemeClr val="bg2">
                    <a:lumMod val="50000"/>
                  </a:schemeClr>
                </a:solidFill>
                <a:latin typeface="Calibri"/>
              </a:rPr>
              <a:t>32</a:t>
            </a:r>
          </a:p>
          <a:p>
            <a:pPr defTabSz="1232345" fontAlgn="ctr"/>
            <a:endParaRPr lang="nb-NO" sz="1867" dirty="0">
              <a:solidFill>
                <a:schemeClr val="bg2">
                  <a:lumMod val="75000"/>
                </a:schemeClr>
              </a:solidFill>
              <a:latin typeface="Calibri"/>
            </a:endParaRPr>
          </a:p>
          <a:p>
            <a:pPr defTabSz="1232345" fontAlgn="ctr"/>
            <a:endParaRPr lang="nb-NO" sz="1867" i="1" dirty="0">
              <a:solidFill>
                <a:schemeClr val="bg2">
                  <a:lumMod val="75000"/>
                </a:schemeClr>
              </a:solidFill>
              <a:latin typeface="Calibri"/>
            </a:endParaRPr>
          </a:p>
          <a:p>
            <a:pPr marL="6351" defTabSz="1232345"/>
            <a:endParaRPr lang="nb-NO" sz="1333" dirty="0">
              <a:solidFill>
                <a:schemeClr val="bg2">
                  <a:lumMod val="75000"/>
                </a:schemeClr>
              </a:solidFill>
              <a:latin typeface="Calibri"/>
            </a:endParaRPr>
          </a:p>
        </p:txBody>
      </p:sp>
      <p:sp>
        <p:nvSpPr>
          <p:cNvPr id="17" name="Rounded Rectangle 10">
            <a:extLst>
              <a:ext uri="{FF2B5EF4-FFF2-40B4-BE49-F238E27FC236}">
                <a16:creationId xmlns:a16="http://schemas.microsoft.com/office/drawing/2014/main" id="{47260556-1301-4536-9BD0-39C7408C386B}"/>
              </a:ext>
            </a:extLst>
          </p:cNvPr>
          <p:cNvSpPr>
            <a:spLocks noChangeAspect="1"/>
          </p:cNvSpPr>
          <p:nvPr/>
        </p:nvSpPr>
        <p:spPr>
          <a:xfrm>
            <a:off x="1946664" y="2435112"/>
            <a:ext cx="2812845" cy="2107788"/>
          </a:xfrm>
          <a:prstGeom prst="roundRect">
            <a:avLst>
              <a:gd name="adj" fmla="val 50000"/>
            </a:avLst>
          </a:prstGeom>
          <a:blipFill dpi="0" rotWithShape="1">
            <a:blip r:embed="rId3"/>
            <a:srcRect/>
            <a:stretch>
              <a:fillRect l="-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defPPr>
              <a:defRPr lang="en-US"/>
            </a:defPPr>
            <a:lvl1pPr marL="0" algn="l" defTabSz="924282" rtl="0" eaLnBrk="1" latinLnBrk="0" hangingPunct="1">
              <a:defRPr sz="1800" kern="1200">
                <a:solidFill>
                  <a:schemeClr val="lt1"/>
                </a:solidFill>
                <a:latin typeface="+mn-lt"/>
                <a:ea typeface="+mn-ea"/>
                <a:cs typeface="+mn-cs"/>
              </a:defRPr>
            </a:lvl1pPr>
            <a:lvl2pPr marL="462140" algn="l" defTabSz="924282" rtl="0" eaLnBrk="1" latinLnBrk="0" hangingPunct="1">
              <a:defRPr sz="1800" kern="1200">
                <a:solidFill>
                  <a:schemeClr val="lt1"/>
                </a:solidFill>
                <a:latin typeface="+mn-lt"/>
                <a:ea typeface="+mn-ea"/>
                <a:cs typeface="+mn-cs"/>
              </a:defRPr>
            </a:lvl2pPr>
            <a:lvl3pPr marL="924282" algn="l" defTabSz="924282" rtl="0" eaLnBrk="1" latinLnBrk="0" hangingPunct="1">
              <a:defRPr sz="1800" kern="1200">
                <a:solidFill>
                  <a:schemeClr val="lt1"/>
                </a:solidFill>
                <a:latin typeface="+mn-lt"/>
                <a:ea typeface="+mn-ea"/>
                <a:cs typeface="+mn-cs"/>
              </a:defRPr>
            </a:lvl3pPr>
            <a:lvl4pPr marL="1386422" algn="l" defTabSz="924282" rtl="0" eaLnBrk="1" latinLnBrk="0" hangingPunct="1">
              <a:defRPr sz="1800" kern="1200">
                <a:solidFill>
                  <a:schemeClr val="lt1"/>
                </a:solidFill>
                <a:latin typeface="+mn-lt"/>
                <a:ea typeface="+mn-ea"/>
                <a:cs typeface="+mn-cs"/>
              </a:defRPr>
            </a:lvl4pPr>
            <a:lvl5pPr marL="1848564" algn="l" defTabSz="924282" rtl="0" eaLnBrk="1" latinLnBrk="0" hangingPunct="1">
              <a:defRPr sz="1800" kern="1200">
                <a:solidFill>
                  <a:schemeClr val="lt1"/>
                </a:solidFill>
                <a:latin typeface="+mn-lt"/>
                <a:ea typeface="+mn-ea"/>
                <a:cs typeface="+mn-cs"/>
              </a:defRPr>
            </a:lvl5pPr>
            <a:lvl6pPr marL="2310704" algn="l" defTabSz="924282" rtl="0" eaLnBrk="1" latinLnBrk="0" hangingPunct="1">
              <a:defRPr sz="1800" kern="1200">
                <a:solidFill>
                  <a:schemeClr val="lt1"/>
                </a:solidFill>
                <a:latin typeface="+mn-lt"/>
                <a:ea typeface="+mn-ea"/>
                <a:cs typeface="+mn-cs"/>
              </a:defRPr>
            </a:lvl6pPr>
            <a:lvl7pPr marL="2772846" algn="l" defTabSz="924282" rtl="0" eaLnBrk="1" latinLnBrk="0" hangingPunct="1">
              <a:defRPr sz="1800" kern="1200">
                <a:solidFill>
                  <a:schemeClr val="lt1"/>
                </a:solidFill>
                <a:latin typeface="+mn-lt"/>
                <a:ea typeface="+mn-ea"/>
                <a:cs typeface="+mn-cs"/>
              </a:defRPr>
            </a:lvl7pPr>
            <a:lvl8pPr marL="3234986" algn="l" defTabSz="924282" rtl="0" eaLnBrk="1" latinLnBrk="0" hangingPunct="1">
              <a:defRPr sz="1800" kern="1200">
                <a:solidFill>
                  <a:schemeClr val="lt1"/>
                </a:solidFill>
                <a:latin typeface="+mn-lt"/>
                <a:ea typeface="+mn-ea"/>
                <a:cs typeface="+mn-cs"/>
              </a:defRPr>
            </a:lvl8pPr>
            <a:lvl9pPr marL="3697126" algn="l" defTabSz="924282" rtl="0" eaLnBrk="1" latinLnBrk="0" hangingPunct="1">
              <a:defRPr sz="1800" kern="1200">
                <a:solidFill>
                  <a:schemeClr val="lt1"/>
                </a:solidFill>
                <a:latin typeface="+mn-lt"/>
                <a:ea typeface="+mn-ea"/>
                <a:cs typeface="+mn-cs"/>
              </a:defRPr>
            </a:lvl9pPr>
          </a:lstStyle>
          <a:p>
            <a:pPr algn="ctr" defTabSz="1232345"/>
            <a:endParaRPr lang="en-GB" sz="2400" dirty="0">
              <a:solidFill>
                <a:srgbClr val="58595B"/>
              </a:solidFill>
              <a:latin typeface="Calibri"/>
            </a:endParaRPr>
          </a:p>
        </p:txBody>
      </p:sp>
    </p:spTree>
    <p:extLst>
      <p:ext uri="{BB962C8B-B14F-4D97-AF65-F5344CB8AC3E}">
        <p14:creationId xmlns:p14="http://schemas.microsoft.com/office/powerpoint/2010/main" val="1515165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1551194"/>
          </a:xfrm>
        </p:spPr>
        <p:txBody>
          <a:bodyPr/>
          <a:lstStyle/>
          <a:p>
            <a:r>
              <a:rPr lang="nb-NO" sz="1600" dirty="0">
                <a:solidFill>
                  <a:schemeClr val="tx1">
                    <a:lumMod val="75000"/>
                    <a:lumOff val="25000"/>
                  </a:schemeClr>
                </a:solidFill>
              </a:rPr>
              <a:t>Hvem utsatte deg for dette?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Q15: Hvem utsatte deg for dette? </a:t>
            </a:r>
          </a:p>
          <a:p>
            <a:pPr marL="4763" defTabSz="914377">
              <a:defRPr/>
            </a:pPr>
            <a:r>
              <a:rPr lang="nb-NO" sz="900" b="1" kern="0" dirty="0">
                <a:solidFill>
                  <a:srgbClr val="FF0000"/>
                </a:solidFill>
              </a:rPr>
              <a:t>Base: 10 (Filter: Respondenter som har blitt sextrakassert de siste 12 månedene) </a:t>
            </a:r>
          </a:p>
        </p:txBody>
      </p:sp>
      <p:pic>
        <p:nvPicPr>
          <p:cNvPr id="12" name="Picture 6">
            <a:extLst>
              <a:ext uri="{FF2B5EF4-FFF2-40B4-BE49-F238E27FC236}">
                <a16:creationId xmlns:a16="http://schemas.microsoft.com/office/drawing/2014/main" id="{575AAB0B-7835-4AA4-A0E9-19576C98BFFD}"/>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1830550"/>
            <a:ext cx="4846637" cy="31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F294503-D04B-4D5B-80E5-9549A5234DFD}"/>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6 av de 10 som er utsatt for seksuell trakassering, oppgir at det er en sideordnet kollega som har utsatt dem for trakasseringen.</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Av de 10 som oppgir å være utsatt for seksuell trakassering, oppgir 1 at det er en underordnet kollega som har utsatt dem for det, 1 oppgir at det er en overordnet kollega og 1 oppgir egen leder/sjef.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0" name="TextBox 9">
            <a:extLst>
              <a:ext uri="{FF2B5EF4-FFF2-40B4-BE49-F238E27FC236}">
                <a16:creationId xmlns:a16="http://schemas.microsoft.com/office/drawing/2014/main" id="{9B6330CC-E0ED-41A4-A812-CEB8EED04201}"/>
              </a:ext>
            </a:extLst>
          </p:cNvPr>
          <p:cNvSpPr txBox="1"/>
          <p:nvPr/>
        </p:nvSpPr>
        <p:spPr>
          <a:xfrm>
            <a:off x="5853113" y="1196657"/>
            <a:ext cx="5514798" cy="298454"/>
          </a:xfrm>
          <a:prstGeom prst="rect">
            <a:avLst/>
          </a:prstGeom>
        </p:spPr>
        <p:txBody>
          <a:bodyPr vert="horz" wrap="square" lIns="0" tIns="0" rIns="0" bIns="0" rtlCol="0">
            <a:normAutofit/>
          </a:bodyPr>
          <a:lstStyle/>
          <a:p>
            <a:pPr defTabSz="1232175">
              <a:defRPr/>
            </a:pPr>
            <a:r>
              <a:rPr lang="nb-NO" sz="1600" dirty="0">
                <a:solidFill>
                  <a:schemeClr val="tx1">
                    <a:lumMod val="75000"/>
                    <a:lumOff val="25000"/>
                  </a:schemeClr>
                </a:solidFill>
              </a:rPr>
              <a:t>6 av 10 seksuelt trakasserte utsatt for det av en sideordnet kollega</a:t>
            </a:r>
            <a:endParaRPr lang="en-US" sz="1600" b="1" dirty="0">
              <a:solidFill>
                <a:srgbClr val="636363"/>
              </a:solidFill>
            </a:endParaRPr>
          </a:p>
        </p:txBody>
      </p:sp>
      <p:cxnSp>
        <p:nvCxnSpPr>
          <p:cNvPr id="11" name="Straight Connector 10">
            <a:extLst>
              <a:ext uri="{FF2B5EF4-FFF2-40B4-BE49-F238E27FC236}">
                <a16:creationId xmlns:a16="http://schemas.microsoft.com/office/drawing/2014/main" id="{FD6CFF08-697B-48E5-B405-41109E644D1E}"/>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531424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221599"/>
          </a:xfrm>
        </p:spPr>
        <p:txBody>
          <a:bodyPr/>
          <a:lstStyle/>
          <a:p>
            <a:r>
              <a:rPr lang="nb-NO" sz="1600" dirty="0">
                <a:solidFill>
                  <a:schemeClr val="tx1">
                    <a:lumMod val="75000"/>
                    <a:lumOff val="25000"/>
                  </a:schemeClr>
                </a:solidFill>
              </a:rPr>
              <a:t>Var den som utsatte deg for dette:</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Q16: Var den som utsatte deg for dette:  </a:t>
            </a:r>
          </a:p>
          <a:p>
            <a:pPr marL="4763" defTabSz="914377">
              <a:defRPr/>
            </a:pPr>
            <a:r>
              <a:rPr lang="nb-NO" sz="900" b="1" kern="0" dirty="0">
                <a:solidFill>
                  <a:srgbClr val="FF0000"/>
                </a:solidFill>
              </a:rPr>
              <a:t>Base: 10 (Filter: Respondenter som har blitt sextrakassert de siste 12 månedene)</a:t>
            </a:r>
            <a:r>
              <a:rPr lang="nb-NO" sz="900" b="1" kern="0" dirty="0">
                <a:solidFill>
                  <a:srgbClr val="222223"/>
                </a:solidFill>
              </a:rPr>
              <a:t> </a:t>
            </a:r>
          </a:p>
        </p:txBody>
      </p:sp>
      <p:pic>
        <p:nvPicPr>
          <p:cNvPr id="11" name="Picture 6">
            <a:extLst>
              <a:ext uri="{FF2B5EF4-FFF2-40B4-BE49-F238E27FC236}">
                <a16:creationId xmlns:a16="http://schemas.microsoft.com/office/drawing/2014/main" id="{440AFD9C-2991-4743-AF17-76665918AC9B}"/>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6438" y="2387886"/>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705883B0-BB63-4A0E-99A8-1D8A0D7FCBF5}"/>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9 av de 10 som er utsatt for seksuell trakassering i løpet av de 12 siste måneder, oppgir at det er en mann som har utsatt dem for det. 1 av disse 10 oppgir at det var en kvinne.</a:t>
            </a:r>
          </a:p>
        </p:txBody>
      </p:sp>
      <p:sp>
        <p:nvSpPr>
          <p:cNvPr id="16" name="TextBox 15">
            <a:extLst>
              <a:ext uri="{FF2B5EF4-FFF2-40B4-BE49-F238E27FC236}">
                <a16:creationId xmlns:a16="http://schemas.microsoft.com/office/drawing/2014/main" id="{1047DA52-7901-45F3-ACFB-2CACCFE756AB}"/>
              </a:ext>
            </a:extLst>
          </p:cNvPr>
          <p:cNvSpPr txBox="1"/>
          <p:nvPr/>
        </p:nvSpPr>
        <p:spPr>
          <a:xfrm>
            <a:off x="5853112" y="990600"/>
            <a:ext cx="5519737" cy="542629"/>
          </a:xfrm>
          <a:prstGeom prst="rect">
            <a:avLst/>
          </a:prstGeom>
        </p:spPr>
        <p:txBody>
          <a:bodyPr vert="horz" wrap="square" lIns="0" tIns="0" rIns="0" bIns="0" rtlCol="0">
            <a:noAutofit/>
          </a:bodyPr>
          <a:lstStyle/>
          <a:p>
            <a:pPr defTabSz="1232175">
              <a:defRPr/>
            </a:pPr>
            <a:r>
              <a:rPr lang="nb-NO" sz="1600" dirty="0">
                <a:solidFill>
                  <a:schemeClr val="tx1">
                    <a:lumMod val="75000"/>
                    <a:lumOff val="25000"/>
                  </a:schemeClr>
                </a:solidFill>
              </a:rPr>
              <a:t>9 av 10 oppgir at det er en mann som utsatte dem for den seksuelle trakasseringen</a:t>
            </a:r>
            <a:endParaRPr lang="en-US" sz="1600" b="1" dirty="0">
              <a:solidFill>
                <a:srgbClr val="636363"/>
              </a:solidFill>
            </a:endParaRPr>
          </a:p>
        </p:txBody>
      </p:sp>
      <p:cxnSp>
        <p:nvCxnSpPr>
          <p:cNvPr id="17" name="Straight Connector 16">
            <a:extLst>
              <a:ext uri="{FF2B5EF4-FFF2-40B4-BE49-F238E27FC236}">
                <a16:creationId xmlns:a16="http://schemas.microsoft.com/office/drawing/2014/main" id="{5934215F-E5FF-435E-B6BE-F15EA5ECD923}"/>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705143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22</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Seksuelle overgrep</a:t>
            </a:r>
          </a:p>
        </p:txBody>
      </p:sp>
    </p:spTree>
    <p:extLst>
      <p:ext uri="{BB962C8B-B14F-4D97-AF65-F5344CB8AC3E}">
        <p14:creationId xmlns:p14="http://schemas.microsoft.com/office/powerpoint/2010/main" val="3173583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48A7E9-45BD-47D4-AFE2-87D6C86FD418}"/>
              </a:ext>
            </a:extLst>
          </p:cNvPr>
          <p:cNvSpPr/>
          <p:nvPr/>
        </p:nvSpPr>
        <p:spPr>
          <a:xfrm>
            <a:off x="1704622" y="2596445"/>
            <a:ext cx="2359377" cy="19943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Seksuelle overgrep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368800" cy="886397"/>
          </a:xfrm>
        </p:spPr>
        <p:txBody>
          <a:bodyPr/>
          <a:lstStyle/>
          <a:p>
            <a:r>
              <a:rPr lang="nb-NO" sz="1600" dirty="0">
                <a:solidFill>
                  <a:schemeClr val="tx1">
                    <a:lumMod val="75000"/>
                    <a:lumOff val="25000"/>
                  </a:schemeClr>
                </a:solidFill>
              </a:rPr>
              <a:t>Har du i løpet av de siste 12 måneder, i ditt nåværende arbeidsforhold, opplevd at noen har skaffet seg seksuell omgang med deg ved bruk av vold, eller har du følt deg tvunget, truet eller presset til seksuell omgang? </a:t>
            </a:r>
          </a:p>
        </p:txBody>
      </p:sp>
      <p:sp>
        <p:nvSpPr>
          <p:cNvPr id="18" name="Rectangle 17">
            <a:extLst>
              <a:ext uri="{FF2B5EF4-FFF2-40B4-BE49-F238E27FC236}">
                <a16:creationId xmlns:a16="http://schemas.microsoft.com/office/drawing/2014/main" id="{9B16A5EA-934F-440E-8AFE-7308E16AB63D}"/>
              </a:ext>
            </a:extLst>
          </p:cNvPr>
          <p:cNvSpPr/>
          <p:nvPr/>
        </p:nvSpPr>
        <p:spPr>
          <a:xfrm>
            <a:off x="446784" y="5920284"/>
            <a:ext cx="6096000" cy="507831"/>
          </a:xfrm>
          <a:prstGeom prst="rect">
            <a:avLst/>
          </a:prstGeom>
        </p:spPr>
        <p:txBody>
          <a:bodyPr>
            <a:spAutoFit/>
          </a:bodyPr>
          <a:lstStyle/>
          <a:p>
            <a:pPr marL="4763" defTabSz="914377">
              <a:defRPr/>
            </a:pPr>
            <a:r>
              <a:rPr lang="nb-NO" sz="900" b="1" kern="0" dirty="0">
                <a:solidFill>
                  <a:srgbClr val="222223"/>
                </a:solidFill>
              </a:rPr>
              <a:t>Q17: Har du i løpet av de siste 12 månedene, i ditt nåværende arbeidsforhold, opplevd at noen har skaffet seg seksuell omgang med deg ved bruk av vold, eller har du følt deg tvunget, truet eller presset til seksuell omgang?  </a:t>
            </a:r>
          </a:p>
          <a:p>
            <a:pPr marL="4763" defTabSz="914377">
              <a:defRPr/>
            </a:pPr>
            <a:r>
              <a:rPr lang="nb-NO" sz="900" b="1" kern="0" dirty="0">
                <a:solidFill>
                  <a:srgbClr val="222223"/>
                </a:solidFill>
              </a:rPr>
              <a:t>Base: 923</a:t>
            </a:r>
          </a:p>
        </p:txBody>
      </p:sp>
      <p:sp>
        <p:nvSpPr>
          <p:cNvPr id="9" name="TextBox 8">
            <a:extLst>
              <a:ext uri="{FF2B5EF4-FFF2-40B4-BE49-F238E27FC236}">
                <a16:creationId xmlns:a16="http://schemas.microsoft.com/office/drawing/2014/main" id="{BD4DB8CD-5675-4369-966F-11FDA25F6EE8}"/>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Ingen av de 923 som har svart for Universitetet i Sørøst-Norge svarer at de har opplevd at noen har skaffet seg seksuell omgang med dem ved bruk av vold, eller har følt seg tvunget, truet eller presset til seksuell omgang.</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Én av respondentene oppgir at de ikke vet eller usikre på om de har opplevd at noen har utsatt dem for dette.</a:t>
            </a:r>
          </a:p>
        </p:txBody>
      </p:sp>
      <p:sp>
        <p:nvSpPr>
          <p:cNvPr id="11" name="TextBox 10">
            <a:extLst>
              <a:ext uri="{FF2B5EF4-FFF2-40B4-BE49-F238E27FC236}">
                <a16:creationId xmlns:a16="http://schemas.microsoft.com/office/drawing/2014/main" id="{1A273C43-2B45-48FB-8AE5-A94E3929A5B2}"/>
              </a:ext>
            </a:extLst>
          </p:cNvPr>
          <p:cNvSpPr txBox="1"/>
          <p:nvPr/>
        </p:nvSpPr>
        <p:spPr>
          <a:xfrm>
            <a:off x="5853113" y="1196657"/>
            <a:ext cx="5514798"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Ingen oppgir å være påtvunget seksuell omgang med andre</a:t>
            </a:r>
            <a:endParaRPr lang="en-US" sz="1600" b="1" dirty="0">
              <a:solidFill>
                <a:srgbClr val="636363"/>
              </a:solidFill>
            </a:endParaRPr>
          </a:p>
        </p:txBody>
      </p:sp>
      <p:cxnSp>
        <p:nvCxnSpPr>
          <p:cNvPr id="15" name="Straight Connector 14">
            <a:extLst>
              <a:ext uri="{FF2B5EF4-FFF2-40B4-BE49-F238E27FC236}">
                <a16:creationId xmlns:a16="http://schemas.microsoft.com/office/drawing/2014/main" id="{1C89B627-B14F-413D-8433-B80CC137EB25}"/>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6" name="TextBox 15">
            <a:extLst>
              <a:ext uri="{FF2B5EF4-FFF2-40B4-BE49-F238E27FC236}">
                <a16:creationId xmlns:a16="http://schemas.microsoft.com/office/drawing/2014/main" id="{F71DF7A4-AB54-4AC4-8BE6-FA7A9C6BD4AF}"/>
              </a:ext>
            </a:extLst>
          </p:cNvPr>
          <p:cNvSpPr txBox="1"/>
          <p:nvPr/>
        </p:nvSpPr>
        <p:spPr>
          <a:xfrm>
            <a:off x="2073689" y="2978088"/>
            <a:ext cx="1621242" cy="1231106"/>
          </a:xfrm>
          <a:prstGeom prst="rect">
            <a:avLst/>
          </a:prstGeom>
        </p:spPr>
        <p:txBody>
          <a:bodyPr vert="horz" wrap="square" lIns="0" tIns="0" rIns="0" bIns="0" rtlCol="0">
            <a:spAutoFit/>
          </a:bodyPr>
          <a:lstStyle/>
          <a:p>
            <a:pPr marL="4763" algn="ctr"/>
            <a:r>
              <a:rPr lang="nb-NO" sz="8000" b="1" dirty="0">
                <a:solidFill>
                  <a:schemeClr val="tx2"/>
                </a:solidFill>
              </a:rPr>
              <a:t>0</a:t>
            </a:r>
            <a:endParaRPr lang="nb-NO" sz="4000" b="1" dirty="0">
              <a:solidFill>
                <a:schemeClr val="tx2"/>
              </a:solidFill>
            </a:endParaRPr>
          </a:p>
        </p:txBody>
      </p:sp>
    </p:spTree>
    <p:extLst>
      <p:ext uri="{BB962C8B-B14F-4D97-AF65-F5344CB8AC3E}">
        <p14:creationId xmlns:p14="http://schemas.microsoft.com/office/powerpoint/2010/main" val="4171992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24</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6096000"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Kjennskap til varslingsrutiner</a:t>
            </a:r>
          </a:p>
        </p:txBody>
      </p:sp>
    </p:spTree>
    <p:extLst>
      <p:ext uri="{BB962C8B-B14F-4D97-AF65-F5344CB8AC3E}">
        <p14:creationId xmlns:p14="http://schemas.microsoft.com/office/powerpoint/2010/main" val="2550182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Kjennskap til varslingsrutiner</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4846638" cy="1551194"/>
          </a:xfrm>
        </p:spPr>
        <p:txBody>
          <a:bodyPr/>
          <a:lstStyle/>
          <a:p>
            <a:r>
              <a:rPr lang="nb-NO" sz="1600" dirty="0">
                <a:solidFill>
                  <a:schemeClr val="tx1">
                    <a:lumMod val="75000"/>
                    <a:lumOff val="25000"/>
                  </a:schemeClr>
                </a:solidFill>
              </a:rPr>
              <a:t>Vet du hvor du finner varslings-/si ifra-systemet på din UH-institusjon?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19962" cy="369332"/>
          </a:xfrm>
          <a:prstGeom prst="rect">
            <a:avLst/>
          </a:prstGeom>
        </p:spPr>
        <p:txBody>
          <a:bodyPr wrap="square">
            <a:spAutoFit/>
          </a:bodyPr>
          <a:lstStyle/>
          <a:p>
            <a:pPr marL="4763" defTabSz="914377">
              <a:defRPr/>
            </a:pPr>
            <a:r>
              <a:rPr lang="nb-NO" sz="900" b="1" kern="0" dirty="0">
                <a:solidFill>
                  <a:srgbClr val="222223"/>
                </a:solidFill>
              </a:rPr>
              <a:t>Q21: Vet du hvor du finner varslings-/si ifra-systemet på din UH-institusjon?</a:t>
            </a:r>
          </a:p>
          <a:p>
            <a:pPr marL="4763" defTabSz="914377">
              <a:defRPr/>
            </a:pPr>
            <a:r>
              <a:rPr lang="nb-NO" sz="900" b="1" kern="0" dirty="0">
                <a:solidFill>
                  <a:srgbClr val="222223"/>
                </a:solidFill>
              </a:rPr>
              <a:t>Base: 923</a:t>
            </a:r>
          </a:p>
        </p:txBody>
      </p:sp>
      <p:pic>
        <p:nvPicPr>
          <p:cNvPr id="13" name="Picture 4">
            <a:extLst>
              <a:ext uri="{FF2B5EF4-FFF2-40B4-BE49-F238E27FC236}">
                <a16:creationId xmlns:a16="http://schemas.microsoft.com/office/drawing/2014/main" id="{F5FBB218-5A50-4E4A-815B-4A4DF22938CF}"/>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2379866"/>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3114D6D2-F738-4C88-9C9C-F5F182E0027D}"/>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46 % av respondentene vet hvor de finner varslings- /si ifra-systemet ved sin UH-institusjon. Tallet er svært varierende for undergruppene.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81 % av de med leder- og personalansvar vet hvor de finner varslings- /si ifra-systemet ved USN.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42 % av de uten lederansvar vet hvor de finner varslingssystemet, og 38 % av de i undervisnings- og forskningsstilling vet hvor de finner varslingssystemet.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17 % av de i en stipendiatstilling vet hvor de finner det.</a:t>
            </a:r>
          </a:p>
        </p:txBody>
      </p:sp>
      <p:sp>
        <p:nvSpPr>
          <p:cNvPr id="20" name="TextBox 19">
            <a:extLst>
              <a:ext uri="{FF2B5EF4-FFF2-40B4-BE49-F238E27FC236}">
                <a16:creationId xmlns:a16="http://schemas.microsoft.com/office/drawing/2014/main" id="{B677D96A-7BB0-4990-A252-4E2573EB4368}"/>
              </a:ext>
            </a:extLst>
          </p:cNvPr>
          <p:cNvSpPr txBox="1"/>
          <p:nvPr/>
        </p:nvSpPr>
        <p:spPr>
          <a:xfrm>
            <a:off x="5853113" y="1196657"/>
            <a:ext cx="5514798"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46 % ved USN vet hvor de finner varslingssystemet</a:t>
            </a:r>
            <a:endParaRPr lang="en-US" sz="1600" b="1" dirty="0">
              <a:solidFill>
                <a:srgbClr val="636363"/>
              </a:solidFill>
            </a:endParaRPr>
          </a:p>
        </p:txBody>
      </p:sp>
      <p:cxnSp>
        <p:nvCxnSpPr>
          <p:cNvPr id="21" name="Straight Connector 20">
            <a:extLst>
              <a:ext uri="{FF2B5EF4-FFF2-40B4-BE49-F238E27FC236}">
                <a16:creationId xmlns:a16="http://schemas.microsoft.com/office/drawing/2014/main" id="{B03FFFB5-D48F-4795-AD1E-C82A2DF00701}"/>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656016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Kjennskap til varslingsrutiner</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5332287" cy="1772793"/>
          </a:xfrm>
        </p:spPr>
        <p:txBody>
          <a:bodyPr/>
          <a:lstStyle/>
          <a:p>
            <a:r>
              <a:rPr lang="nb-NO" sz="1600" dirty="0">
                <a:solidFill>
                  <a:schemeClr val="tx1">
                    <a:lumMod val="75000"/>
                    <a:lumOff val="25000"/>
                  </a:schemeClr>
                </a:solidFill>
              </a:rPr>
              <a:t>Har du meldt fra om kritikkverdige forhold som har berørt deg i ditt nåværende arbeidsforhold de siste 12 måneder?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19962" cy="369332"/>
          </a:xfrm>
          <a:prstGeom prst="rect">
            <a:avLst/>
          </a:prstGeom>
        </p:spPr>
        <p:txBody>
          <a:bodyPr wrap="square">
            <a:spAutoFit/>
          </a:bodyPr>
          <a:lstStyle/>
          <a:p>
            <a:pPr marL="4763" defTabSz="914377">
              <a:defRPr/>
            </a:pPr>
            <a:r>
              <a:rPr lang="nb-NO" sz="900" b="1" kern="0" dirty="0">
                <a:solidFill>
                  <a:srgbClr val="222223"/>
                </a:solidFill>
              </a:rPr>
              <a:t>Q22: Har du meldt fra om kritikkverdige forhold som har berørt deg i ditt nåværende arbeidsforhold de siste 12 månedene?  </a:t>
            </a:r>
          </a:p>
          <a:p>
            <a:pPr marL="4763" defTabSz="914377">
              <a:defRPr/>
            </a:pPr>
            <a:r>
              <a:rPr lang="nb-NO" sz="900" b="1" kern="0" dirty="0">
                <a:solidFill>
                  <a:srgbClr val="222223"/>
                </a:solidFill>
              </a:rPr>
              <a:t>Base: 923</a:t>
            </a:r>
          </a:p>
        </p:txBody>
      </p:sp>
      <p:pic>
        <p:nvPicPr>
          <p:cNvPr id="12" name="Picture 4">
            <a:extLst>
              <a:ext uri="{FF2B5EF4-FFF2-40B4-BE49-F238E27FC236}">
                <a16:creationId xmlns:a16="http://schemas.microsoft.com/office/drawing/2014/main" id="{BD006A28-E33D-4D80-ACAE-1327029D01BF}"/>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4850" y="2383540"/>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6D19843B-1863-43C9-B535-12EA3FB4281B}"/>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10 % oppgir at de har meldt fra om kritikkverdige forhold som har berørt dem selv. En større andel av kvinnene oppgir dette med 12 %, mot 6 % av mennene.</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Av de som har opplevd å bli mobbet og trakassert i løpet av de 12 siste månedene, har 46 % meldt fra om kritikkverdige forhold som har berørt dem selv.</a:t>
            </a:r>
          </a:p>
        </p:txBody>
      </p:sp>
      <p:sp>
        <p:nvSpPr>
          <p:cNvPr id="13" name="TextBox 12">
            <a:extLst>
              <a:ext uri="{FF2B5EF4-FFF2-40B4-BE49-F238E27FC236}">
                <a16:creationId xmlns:a16="http://schemas.microsoft.com/office/drawing/2014/main" id="{534DB950-D5F9-4CEE-B549-8B28799CEC3B}"/>
              </a:ext>
            </a:extLst>
          </p:cNvPr>
          <p:cNvSpPr txBox="1"/>
          <p:nvPr/>
        </p:nvSpPr>
        <p:spPr>
          <a:xfrm>
            <a:off x="5853113" y="1000125"/>
            <a:ext cx="5519737" cy="533104"/>
          </a:xfrm>
          <a:prstGeom prst="rect">
            <a:avLst/>
          </a:prstGeom>
        </p:spPr>
        <p:txBody>
          <a:bodyPr vert="horz" wrap="square" lIns="0" tIns="0" rIns="0" bIns="0" rtlCol="0">
            <a:noAutofit/>
          </a:bodyPr>
          <a:lstStyle/>
          <a:p>
            <a:pPr defTabSz="1232175">
              <a:defRPr/>
            </a:pPr>
            <a:r>
              <a:rPr lang="nb-NO" sz="1600" dirty="0">
                <a:solidFill>
                  <a:schemeClr val="tx1">
                    <a:lumMod val="75000"/>
                    <a:lumOff val="25000"/>
                  </a:schemeClr>
                </a:solidFill>
              </a:rPr>
              <a:t>1 av 10 har meldt fra om kritikkverdige forhold som har berørt dem selv</a:t>
            </a:r>
            <a:endParaRPr lang="en-US" sz="1600" b="1" dirty="0">
              <a:solidFill>
                <a:srgbClr val="636363"/>
              </a:solidFill>
            </a:endParaRPr>
          </a:p>
        </p:txBody>
      </p:sp>
      <p:cxnSp>
        <p:nvCxnSpPr>
          <p:cNvPr id="14" name="Straight Connector 13">
            <a:extLst>
              <a:ext uri="{FF2B5EF4-FFF2-40B4-BE49-F238E27FC236}">
                <a16:creationId xmlns:a16="http://schemas.microsoft.com/office/drawing/2014/main" id="{43127458-54F3-4871-8C10-3EE178E2849D}"/>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265587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Kjennskap til varslingsrutiner</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519562" cy="1772793"/>
          </a:xfrm>
        </p:spPr>
        <p:txBody>
          <a:bodyPr/>
          <a:lstStyle/>
          <a:p>
            <a:r>
              <a:rPr lang="nb-NO" sz="1600" dirty="0">
                <a:solidFill>
                  <a:schemeClr val="tx1">
                    <a:lumMod val="75000"/>
                    <a:lumOff val="25000"/>
                  </a:schemeClr>
                </a:solidFill>
              </a:rPr>
              <a:t>Har du meldt fra om kritikkverdige forhold som har berørt andre enn deg i ditt nåværende arbeidsforhold de siste 12 måneder?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19962" cy="369332"/>
          </a:xfrm>
          <a:prstGeom prst="rect">
            <a:avLst/>
          </a:prstGeom>
        </p:spPr>
        <p:txBody>
          <a:bodyPr wrap="square">
            <a:spAutoFit/>
          </a:bodyPr>
          <a:lstStyle/>
          <a:p>
            <a:pPr marL="4763" defTabSz="914377">
              <a:defRPr/>
            </a:pPr>
            <a:r>
              <a:rPr lang="nb-NO" sz="900" b="1" kern="0" dirty="0">
                <a:solidFill>
                  <a:srgbClr val="222223"/>
                </a:solidFill>
              </a:rPr>
              <a:t>Q23: Har du meldt fra om kritikkverdige forhold som har berørt andre enn deg i ditt nåværende arbeidsforhold de siste 12 månedene?  </a:t>
            </a:r>
          </a:p>
          <a:p>
            <a:pPr marL="4763" defTabSz="914377">
              <a:defRPr/>
            </a:pPr>
            <a:r>
              <a:rPr lang="nb-NO" sz="900" b="1" kern="0" dirty="0">
                <a:solidFill>
                  <a:srgbClr val="222223"/>
                </a:solidFill>
              </a:rPr>
              <a:t>Base: 923</a:t>
            </a:r>
          </a:p>
        </p:txBody>
      </p:sp>
      <p:pic>
        <p:nvPicPr>
          <p:cNvPr id="10" name="Picture 4">
            <a:extLst>
              <a:ext uri="{FF2B5EF4-FFF2-40B4-BE49-F238E27FC236}">
                <a16:creationId xmlns:a16="http://schemas.microsoft.com/office/drawing/2014/main" id="{DFBFDFBB-1E0F-44C1-9877-60456802304F}"/>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4850" y="2379866"/>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A38AE7AD-7E3C-45E4-A140-E32E2AE0858F}"/>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8 % oppgir at de har meldt fra om kritikkverdige forhold som har berørt andre.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I aldersgruppen 60+ år har 12 % meldt fra om kritikkverdige forhold som har berørt andre enn dem selv.</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10 % i ansettelseskategorien Undervisning og forskning har meldt fra om kritikkverdige forhold som har berørt andre.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Av de som er utsatt for mobbing eller trakassering svarer 24 % at de har meldt fra om kritikkverdige forhold som har berørt andre.</a:t>
            </a:r>
          </a:p>
        </p:txBody>
      </p:sp>
      <p:sp>
        <p:nvSpPr>
          <p:cNvPr id="14" name="TextBox 13">
            <a:extLst>
              <a:ext uri="{FF2B5EF4-FFF2-40B4-BE49-F238E27FC236}">
                <a16:creationId xmlns:a16="http://schemas.microsoft.com/office/drawing/2014/main" id="{750E90AF-9017-4A03-A82D-94234480115F}"/>
              </a:ext>
            </a:extLst>
          </p:cNvPr>
          <p:cNvSpPr txBox="1"/>
          <p:nvPr/>
        </p:nvSpPr>
        <p:spPr>
          <a:xfrm>
            <a:off x="5853113" y="1196657"/>
            <a:ext cx="5548312" cy="336572"/>
          </a:xfrm>
          <a:prstGeom prst="rect">
            <a:avLst/>
          </a:prstGeom>
        </p:spPr>
        <p:txBody>
          <a:bodyPr vert="horz" wrap="square" lIns="0" tIns="0" rIns="0" bIns="0" rtlCol="0">
            <a:normAutofit/>
          </a:bodyPr>
          <a:lstStyle/>
          <a:p>
            <a:pPr defTabSz="1232175">
              <a:defRPr/>
            </a:pPr>
            <a:r>
              <a:rPr lang="nb-NO" sz="1600" dirty="0">
                <a:solidFill>
                  <a:schemeClr val="tx1">
                    <a:lumMod val="75000"/>
                    <a:lumOff val="25000"/>
                  </a:schemeClr>
                </a:solidFill>
              </a:rPr>
              <a:t>8 % meldt fra om kritikkverdige forhold som har berørt andre</a:t>
            </a:r>
            <a:endParaRPr lang="en-US" sz="1600" b="1" dirty="0">
              <a:solidFill>
                <a:srgbClr val="636363"/>
              </a:solidFill>
            </a:endParaRPr>
          </a:p>
        </p:txBody>
      </p:sp>
      <p:cxnSp>
        <p:nvCxnSpPr>
          <p:cNvPr id="15" name="Straight Connector 14">
            <a:extLst>
              <a:ext uri="{FF2B5EF4-FFF2-40B4-BE49-F238E27FC236}">
                <a16:creationId xmlns:a16="http://schemas.microsoft.com/office/drawing/2014/main" id="{D93A00BA-691F-405D-AEB1-71E083EFBE99}"/>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243981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28</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Bakgrunnsvariabler</a:t>
            </a:r>
          </a:p>
        </p:txBody>
      </p:sp>
    </p:spTree>
    <p:extLst>
      <p:ext uri="{BB962C8B-B14F-4D97-AF65-F5344CB8AC3E}">
        <p14:creationId xmlns:p14="http://schemas.microsoft.com/office/powerpoint/2010/main" val="450088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Bakgrunnsvariabler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1551194"/>
          </a:xfrm>
        </p:spPr>
        <p:txBody>
          <a:bodyPr/>
          <a:lstStyle/>
          <a:p>
            <a:r>
              <a:rPr lang="nb-NO" sz="1600" dirty="0">
                <a:solidFill>
                  <a:schemeClr val="tx1">
                    <a:lumMod val="75000"/>
                    <a:lumOff val="25000"/>
                  </a:schemeClr>
                </a:solidFill>
              </a:rPr>
              <a:t>Har du fast eller midlertidig stilling?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 Har du fast eller midlertidig stilling?</a:t>
            </a:r>
          </a:p>
          <a:p>
            <a:pPr marL="4763" defTabSz="914377">
              <a:defRPr/>
            </a:pPr>
            <a:r>
              <a:rPr lang="nb-NO" sz="900" b="1" kern="0" dirty="0">
                <a:solidFill>
                  <a:srgbClr val="222223"/>
                </a:solidFill>
              </a:rPr>
              <a:t>Base: 923</a:t>
            </a:r>
          </a:p>
        </p:txBody>
      </p:sp>
      <p:sp>
        <p:nvSpPr>
          <p:cNvPr id="3" name="TextBox 2">
            <a:extLst>
              <a:ext uri="{FF2B5EF4-FFF2-40B4-BE49-F238E27FC236}">
                <a16:creationId xmlns:a16="http://schemas.microsoft.com/office/drawing/2014/main" id="{13A93057-4C6B-4448-ACB1-755BAE66C9FA}"/>
              </a:ext>
            </a:extLst>
          </p:cNvPr>
          <p:cNvSpPr txBox="1"/>
          <p:nvPr/>
        </p:nvSpPr>
        <p:spPr>
          <a:xfrm>
            <a:off x="2600326" y="3374829"/>
            <a:ext cx="2819400" cy="169277"/>
          </a:xfrm>
          <a:prstGeom prst="rect">
            <a:avLst/>
          </a:prstGeom>
        </p:spPr>
        <p:txBody>
          <a:bodyPr vert="horz" wrap="square" lIns="0" tIns="0" rIns="0" bIns="0" rtlCol="0">
            <a:spAutoFit/>
          </a:bodyPr>
          <a:lstStyle/>
          <a:p>
            <a:pPr marL="4763"/>
            <a:r>
              <a:rPr lang="nb-NO" sz="1100" dirty="0"/>
              <a:t>Grafikk limes inn her </a:t>
            </a:r>
            <a:r>
              <a:rPr lang="nb-NO" sz="1100" dirty="0">
                <a:sym typeface="Wingdings" panose="05000000000000000000" pitchFamily="2" charset="2"/>
              </a:rPr>
              <a:t></a:t>
            </a:r>
            <a:endParaRPr lang="nb-NO" sz="1100" dirty="0"/>
          </a:p>
        </p:txBody>
      </p:sp>
      <p:pic>
        <p:nvPicPr>
          <p:cNvPr id="13" name="Picture 4">
            <a:extLst>
              <a:ext uri="{FF2B5EF4-FFF2-40B4-BE49-F238E27FC236}">
                <a16:creationId xmlns:a16="http://schemas.microsoft.com/office/drawing/2014/main" id="{80DFF0F1-2F3B-4AFF-8FE6-2C7453D3BF9B}"/>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6438" y="2390890"/>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3">
            <a:extLst>
              <a:ext uri="{FF2B5EF4-FFF2-40B4-BE49-F238E27FC236}">
                <a16:creationId xmlns:a16="http://schemas.microsoft.com/office/drawing/2014/main" id="{3145830A-A45C-4109-ABFE-469F1BC0EB55}"/>
              </a:ext>
            </a:extLst>
          </p:cNvPr>
          <p:cNvSpPr txBox="1">
            <a:spLocks/>
          </p:cNvSpPr>
          <p:nvPr/>
        </p:nvSpPr>
        <p:spPr>
          <a:xfrm>
            <a:off x="6372227" y="657290"/>
            <a:ext cx="5010025" cy="539367"/>
          </a:xfrm>
          <a:prstGeom prst="rect">
            <a:avLst/>
          </a:prstGeom>
        </p:spPr>
        <p:txBody>
          <a:bodyPr vert="horz" wrap="square" lIns="0" tIns="0" rIns="0" bIns="0" rtlCol="0" anchor="t">
            <a:spAutoFit/>
          </a:bodyPr>
          <a:lst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a:lstStyle>
          <a:p>
            <a:r>
              <a:rPr lang="nb-NO" sz="1600" dirty="0">
                <a:solidFill>
                  <a:schemeClr val="tx1">
                    <a:lumMod val="75000"/>
                    <a:lumOff val="25000"/>
                  </a:schemeClr>
                </a:solidFill>
              </a:rPr>
              <a:t>Hvor stor er din stilling?																																													</a:t>
            </a:r>
          </a:p>
        </p:txBody>
      </p:sp>
      <p:sp>
        <p:nvSpPr>
          <p:cNvPr id="11" name="Rectangle 10">
            <a:extLst>
              <a:ext uri="{FF2B5EF4-FFF2-40B4-BE49-F238E27FC236}">
                <a16:creationId xmlns:a16="http://schemas.microsoft.com/office/drawing/2014/main" id="{34AB00A1-3A0D-4589-868A-AA9709B420A7}"/>
              </a:ext>
            </a:extLst>
          </p:cNvPr>
          <p:cNvSpPr/>
          <p:nvPr/>
        </p:nvSpPr>
        <p:spPr>
          <a:xfrm>
            <a:off x="6595940" y="6045721"/>
            <a:ext cx="4224337" cy="369332"/>
          </a:xfrm>
          <a:prstGeom prst="rect">
            <a:avLst/>
          </a:prstGeom>
        </p:spPr>
        <p:txBody>
          <a:bodyPr wrap="square">
            <a:spAutoFit/>
          </a:bodyPr>
          <a:lstStyle/>
          <a:p>
            <a:pPr marL="4763" defTabSz="914377">
              <a:defRPr/>
            </a:pPr>
            <a:r>
              <a:rPr lang="nb-NO" sz="900" b="1" kern="0" dirty="0">
                <a:solidFill>
                  <a:srgbClr val="222223"/>
                </a:solidFill>
              </a:rPr>
              <a:t>Q2: Hvor stor er din stilling?</a:t>
            </a:r>
          </a:p>
          <a:p>
            <a:pPr marL="4763" defTabSz="914377">
              <a:defRPr/>
            </a:pPr>
            <a:r>
              <a:rPr lang="nb-NO" sz="900" b="1" kern="0" dirty="0">
                <a:solidFill>
                  <a:srgbClr val="222223"/>
                </a:solidFill>
              </a:rPr>
              <a:t>Base: 923</a:t>
            </a:r>
          </a:p>
        </p:txBody>
      </p:sp>
      <p:sp>
        <p:nvSpPr>
          <p:cNvPr id="12" name="TextBox 11">
            <a:extLst>
              <a:ext uri="{FF2B5EF4-FFF2-40B4-BE49-F238E27FC236}">
                <a16:creationId xmlns:a16="http://schemas.microsoft.com/office/drawing/2014/main" id="{1B6FCA04-E068-4EE7-91AC-39303E8F8DAD}"/>
              </a:ext>
            </a:extLst>
          </p:cNvPr>
          <p:cNvSpPr txBox="1"/>
          <p:nvPr/>
        </p:nvSpPr>
        <p:spPr>
          <a:xfrm>
            <a:off x="8753353" y="3374829"/>
            <a:ext cx="2819400" cy="169277"/>
          </a:xfrm>
          <a:prstGeom prst="rect">
            <a:avLst/>
          </a:prstGeom>
        </p:spPr>
        <p:txBody>
          <a:bodyPr vert="horz" wrap="square" lIns="0" tIns="0" rIns="0" bIns="0" rtlCol="0">
            <a:spAutoFit/>
          </a:bodyPr>
          <a:lstStyle/>
          <a:p>
            <a:pPr marL="4763"/>
            <a:r>
              <a:rPr lang="nb-NO" sz="1100" dirty="0"/>
              <a:t>Grafikk limes inn her </a:t>
            </a:r>
            <a:r>
              <a:rPr lang="nb-NO" sz="1100" dirty="0">
                <a:sym typeface="Wingdings" panose="05000000000000000000" pitchFamily="2" charset="2"/>
              </a:rPr>
              <a:t></a:t>
            </a:r>
            <a:endParaRPr lang="nb-NO" sz="1100" dirty="0"/>
          </a:p>
        </p:txBody>
      </p:sp>
      <p:pic>
        <p:nvPicPr>
          <p:cNvPr id="17" name="Picture 4">
            <a:extLst>
              <a:ext uri="{FF2B5EF4-FFF2-40B4-BE49-F238E27FC236}">
                <a16:creationId xmlns:a16="http://schemas.microsoft.com/office/drawing/2014/main" id="{4100E2E2-2CD6-4FDF-A8E8-1182D5284D66}"/>
              </a:ext>
            </a:extLst>
          </p:cNvPr>
          <p:cNvPicPr>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57878" y="1809237"/>
            <a:ext cx="4846637" cy="288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3070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1CE2AF0-B4B7-4D12-937A-922C2C4F43E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3</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Prosjektinformasjon </a:t>
            </a:r>
          </a:p>
        </p:txBody>
      </p:sp>
    </p:spTree>
    <p:extLst>
      <p:ext uri="{BB962C8B-B14F-4D97-AF65-F5344CB8AC3E}">
        <p14:creationId xmlns:p14="http://schemas.microsoft.com/office/powerpoint/2010/main" val="1916535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Bakgrunnsvariabler</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221599"/>
          </a:xfrm>
        </p:spPr>
        <p:txBody>
          <a:bodyPr/>
          <a:lstStyle/>
          <a:p>
            <a:r>
              <a:rPr lang="nb-NO" sz="1600" kern="0" dirty="0">
                <a:solidFill>
                  <a:srgbClr val="222223"/>
                </a:solidFill>
              </a:rPr>
              <a:t>Hvilken ansettelseskategori er du ansatt i?</a:t>
            </a:r>
            <a:endParaRPr lang="nb-NO" sz="1600" dirty="0">
              <a:solidFill>
                <a:schemeClr val="tx1">
                  <a:lumMod val="75000"/>
                  <a:lumOff val="25000"/>
                </a:schemeClr>
              </a:solidFill>
            </a:endParaRP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Q3: Hvilken ansettelseskategori er du ansatt i?</a:t>
            </a:r>
          </a:p>
          <a:p>
            <a:pPr marL="4763" defTabSz="914377">
              <a:defRPr/>
            </a:pPr>
            <a:r>
              <a:rPr lang="nb-NO" sz="900" b="1" kern="0" dirty="0">
                <a:solidFill>
                  <a:srgbClr val="222223"/>
                </a:solidFill>
              </a:rPr>
              <a:t>Base: 923</a:t>
            </a:r>
          </a:p>
        </p:txBody>
      </p:sp>
      <p:pic>
        <p:nvPicPr>
          <p:cNvPr id="12" name="Picture 4">
            <a:extLst>
              <a:ext uri="{FF2B5EF4-FFF2-40B4-BE49-F238E27FC236}">
                <a16:creationId xmlns:a16="http://schemas.microsoft.com/office/drawing/2014/main" id="{BF9DCE6E-066B-41E6-9A3E-179699C450CF}"/>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4850" y="2384365"/>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3">
            <a:extLst>
              <a:ext uri="{FF2B5EF4-FFF2-40B4-BE49-F238E27FC236}">
                <a16:creationId xmlns:a16="http://schemas.microsoft.com/office/drawing/2014/main" id="{C8C9EF07-856E-4D15-8E72-57F2A831E504}"/>
              </a:ext>
            </a:extLst>
          </p:cNvPr>
          <p:cNvSpPr txBox="1">
            <a:spLocks/>
          </p:cNvSpPr>
          <p:nvPr/>
        </p:nvSpPr>
        <p:spPr>
          <a:xfrm>
            <a:off x="6373938" y="657290"/>
            <a:ext cx="3952750" cy="1551194"/>
          </a:xfrm>
          <a:prstGeom prst="rect">
            <a:avLst/>
          </a:prstGeom>
        </p:spPr>
        <p:txBody>
          <a:bodyPr vert="horz" wrap="square" lIns="0" tIns="0" rIns="0" bIns="0" rtlCol="0" anchor="t">
            <a:spAutoFit/>
          </a:bodyPr>
          <a:lst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a:lstStyle>
          <a:p>
            <a:r>
              <a:rPr lang="nb-NO" sz="1600">
                <a:solidFill>
                  <a:schemeClr val="tx1">
                    <a:lumMod val="75000"/>
                    <a:lumOff val="25000"/>
                  </a:schemeClr>
                </a:solidFill>
              </a:rPr>
              <a:t>Har du lederansvar?																																													</a:t>
            </a:r>
            <a:endParaRPr lang="nb-NO" sz="1600" dirty="0">
              <a:solidFill>
                <a:schemeClr val="tx1">
                  <a:lumMod val="75000"/>
                  <a:lumOff val="25000"/>
                </a:schemeClr>
              </a:solidFill>
            </a:endParaRPr>
          </a:p>
        </p:txBody>
      </p:sp>
      <p:sp>
        <p:nvSpPr>
          <p:cNvPr id="10" name="Rectangle 9">
            <a:extLst>
              <a:ext uri="{FF2B5EF4-FFF2-40B4-BE49-F238E27FC236}">
                <a16:creationId xmlns:a16="http://schemas.microsoft.com/office/drawing/2014/main" id="{E3B6F63D-CDE7-4923-9CFE-EBCEFDB2744F}"/>
              </a:ext>
            </a:extLst>
          </p:cNvPr>
          <p:cNvSpPr/>
          <p:nvPr/>
        </p:nvSpPr>
        <p:spPr>
          <a:xfrm>
            <a:off x="6597650" y="6045721"/>
            <a:ext cx="4205287" cy="369332"/>
          </a:xfrm>
          <a:prstGeom prst="rect">
            <a:avLst/>
          </a:prstGeom>
        </p:spPr>
        <p:txBody>
          <a:bodyPr wrap="square">
            <a:spAutoFit/>
          </a:bodyPr>
          <a:lstStyle/>
          <a:p>
            <a:pPr marL="4763" defTabSz="914377">
              <a:defRPr/>
            </a:pPr>
            <a:r>
              <a:rPr lang="nb-NO" sz="900" b="1" kern="0" dirty="0">
                <a:solidFill>
                  <a:srgbClr val="222223"/>
                </a:solidFill>
              </a:rPr>
              <a:t>Q4: Har du lederansvar?</a:t>
            </a:r>
          </a:p>
          <a:p>
            <a:pPr marL="4763" defTabSz="914377">
              <a:defRPr/>
            </a:pPr>
            <a:r>
              <a:rPr lang="nb-NO" sz="900" b="1" kern="0" dirty="0">
                <a:solidFill>
                  <a:srgbClr val="222223"/>
                </a:solidFill>
              </a:rPr>
              <a:t>Base: 923</a:t>
            </a:r>
          </a:p>
        </p:txBody>
      </p:sp>
      <p:sp>
        <p:nvSpPr>
          <p:cNvPr id="11" name="TextBox 10">
            <a:extLst>
              <a:ext uri="{FF2B5EF4-FFF2-40B4-BE49-F238E27FC236}">
                <a16:creationId xmlns:a16="http://schemas.microsoft.com/office/drawing/2014/main" id="{16D42988-213A-4001-93D9-32520A62B8CE}"/>
              </a:ext>
            </a:extLst>
          </p:cNvPr>
          <p:cNvSpPr txBox="1"/>
          <p:nvPr/>
        </p:nvSpPr>
        <p:spPr>
          <a:xfrm>
            <a:off x="8755063" y="3374829"/>
            <a:ext cx="2819400" cy="169277"/>
          </a:xfrm>
          <a:prstGeom prst="rect">
            <a:avLst/>
          </a:prstGeom>
        </p:spPr>
        <p:txBody>
          <a:bodyPr vert="horz" wrap="square" lIns="0" tIns="0" rIns="0" bIns="0" rtlCol="0">
            <a:spAutoFit/>
          </a:bodyPr>
          <a:lstStyle/>
          <a:p>
            <a:pPr marL="4763"/>
            <a:r>
              <a:rPr lang="nb-NO" sz="1100" dirty="0"/>
              <a:t>Grafikk limes inn her </a:t>
            </a:r>
            <a:r>
              <a:rPr lang="nb-NO" sz="1100" dirty="0">
                <a:sym typeface="Wingdings" panose="05000000000000000000" pitchFamily="2" charset="2"/>
              </a:rPr>
              <a:t></a:t>
            </a:r>
            <a:endParaRPr lang="nb-NO" sz="1100" dirty="0"/>
          </a:p>
        </p:txBody>
      </p:sp>
      <p:pic>
        <p:nvPicPr>
          <p:cNvPr id="16" name="Picture 4">
            <a:extLst>
              <a:ext uri="{FF2B5EF4-FFF2-40B4-BE49-F238E27FC236}">
                <a16:creationId xmlns:a16="http://schemas.microsoft.com/office/drawing/2014/main" id="{E675FECC-5006-458F-A295-D0FE33BA81B2}"/>
              </a:ext>
            </a:extLst>
          </p:cNvPr>
          <p:cNvPicPr>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54825" y="2387675"/>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5903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Bakgrunnsvariabler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1551194"/>
          </a:xfrm>
        </p:spPr>
        <p:txBody>
          <a:bodyPr/>
          <a:lstStyle/>
          <a:p>
            <a:r>
              <a:rPr lang="nb-NO" sz="1600" dirty="0">
                <a:solidFill>
                  <a:schemeClr val="tx1">
                    <a:lumMod val="75000"/>
                    <a:lumOff val="25000"/>
                  </a:schemeClr>
                </a:solidFill>
              </a:rPr>
              <a:t>Hvilket kjønn har du?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Q5: Hvilket kjønn har du?</a:t>
            </a:r>
          </a:p>
          <a:p>
            <a:pPr marL="4763" defTabSz="914377">
              <a:defRPr/>
            </a:pPr>
            <a:r>
              <a:rPr lang="nb-NO" sz="900" b="1" kern="0" dirty="0">
                <a:solidFill>
                  <a:srgbClr val="222223"/>
                </a:solidFill>
              </a:rPr>
              <a:t>Base: 923</a:t>
            </a:r>
          </a:p>
        </p:txBody>
      </p:sp>
      <p:sp>
        <p:nvSpPr>
          <p:cNvPr id="3" name="TextBox 2">
            <a:extLst>
              <a:ext uri="{FF2B5EF4-FFF2-40B4-BE49-F238E27FC236}">
                <a16:creationId xmlns:a16="http://schemas.microsoft.com/office/drawing/2014/main" id="{13A93057-4C6B-4448-ACB1-755BAE66C9FA}"/>
              </a:ext>
            </a:extLst>
          </p:cNvPr>
          <p:cNvSpPr txBox="1"/>
          <p:nvPr/>
        </p:nvSpPr>
        <p:spPr>
          <a:xfrm>
            <a:off x="2600326" y="3374829"/>
            <a:ext cx="2819400" cy="169277"/>
          </a:xfrm>
          <a:prstGeom prst="rect">
            <a:avLst/>
          </a:prstGeom>
        </p:spPr>
        <p:txBody>
          <a:bodyPr vert="horz" wrap="square" lIns="0" tIns="0" rIns="0" bIns="0" rtlCol="0">
            <a:spAutoFit/>
          </a:bodyPr>
          <a:lstStyle/>
          <a:p>
            <a:pPr marL="4763"/>
            <a:r>
              <a:rPr lang="nb-NO" sz="1100" dirty="0"/>
              <a:t>Grafikk limes inn her </a:t>
            </a:r>
            <a:r>
              <a:rPr lang="nb-NO" sz="1100" dirty="0">
                <a:sym typeface="Wingdings" panose="05000000000000000000" pitchFamily="2" charset="2"/>
              </a:rPr>
              <a:t></a:t>
            </a:r>
            <a:endParaRPr lang="nb-NO" sz="1100" dirty="0"/>
          </a:p>
        </p:txBody>
      </p:sp>
      <p:pic>
        <p:nvPicPr>
          <p:cNvPr id="12" name="Picture 4">
            <a:extLst>
              <a:ext uri="{FF2B5EF4-FFF2-40B4-BE49-F238E27FC236}">
                <a16:creationId xmlns:a16="http://schemas.microsoft.com/office/drawing/2014/main" id="{2BA1E6DA-1D8C-4A84-B2A7-9C8DCAE67D3E}"/>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1675" y="2383540"/>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3">
            <a:extLst>
              <a:ext uri="{FF2B5EF4-FFF2-40B4-BE49-F238E27FC236}">
                <a16:creationId xmlns:a16="http://schemas.microsoft.com/office/drawing/2014/main" id="{4F21B01E-8758-4A4F-8316-385C7B11550F}"/>
              </a:ext>
            </a:extLst>
          </p:cNvPr>
          <p:cNvSpPr txBox="1">
            <a:spLocks/>
          </p:cNvSpPr>
          <p:nvPr/>
        </p:nvSpPr>
        <p:spPr>
          <a:xfrm>
            <a:off x="6373937" y="657290"/>
            <a:ext cx="5327525" cy="1552507"/>
          </a:xfrm>
          <a:prstGeom prst="rect">
            <a:avLst/>
          </a:prstGeom>
        </p:spPr>
        <p:txBody>
          <a:bodyPr vert="horz" wrap="square" lIns="0" tIns="0" rIns="0" bIns="0" rtlCol="0" anchor="t">
            <a:spAutoFit/>
          </a:bodyPr>
          <a:lst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a:lstStyle>
          <a:p>
            <a:r>
              <a:rPr lang="nb-NO" sz="1600">
                <a:solidFill>
                  <a:schemeClr val="tx1">
                    <a:lumMod val="75000"/>
                    <a:lumOff val="25000"/>
                  </a:schemeClr>
                </a:solidFill>
              </a:rPr>
              <a:t>Hva er din alder?																																													</a:t>
            </a:r>
            <a:endParaRPr lang="nb-NO" sz="1600" dirty="0">
              <a:solidFill>
                <a:schemeClr val="tx1">
                  <a:lumMod val="75000"/>
                  <a:lumOff val="25000"/>
                </a:schemeClr>
              </a:solidFill>
            </a:endParaRPr>
          </a:p>
        </p:txBody>
      </p:sp>
      <p:sp>
        <p:nvSpPr>
          <p:cNvPr id="11" name="Rectangle 10">
            <a:extLst>
              <a:ext uri="{FF2B5EF4-FFF2-40B4-BE49-F238E27FC236}">
                <a16:creationId xmlns:a16="http://schemas.microsoft.com/office/drawing/2014/main" id="{E2880E55-8583-45B1-9B0D-C9D813ABBBDA}"/>
              </a:ext>
            </a:extLst>
          </p:cNvPr>
          <p:cNvSpPr/>
          <p:nvPr/>
        </p:nvSpPr>
        <p:spPr>
          <a:xfrm>
            <a:off x="6597650" y="6045722"/>
            <a:ext cx="6096000" cy="369332"/>
          </a:xfrm>
          <a:prstGeom prst="rect">
            <a:avLst/>
          </a:prstGeom>
        </p:spPr>
        <p:txBody>
          <a:bodyPr>
            <a:spAutoFit/>
          </a:bodyPr>
          <a:lstStyle/>
          <a:p>
            <a:pPr marL="4763" defTabSz="914377">
              <a:defRPr/>
            </a:pPr>
            <a:r>
              <a:rPr lang="nb-NO" sz="900" b="1" kern="0" dirty="0">
                <a:solidFill>
                  <a:srgbClr val="222223"/>
                </a:solidFill>
              </a:rPr>
              <a:t>Q6: Hvor gammel er du?</a:t>
            </a:r>
          </a:p>
          <a:p>
            <a:pPr marL="4763" defTabSz="914377">
              <a:defRPr/>
            </a:pPr>
            <a:r>
              <a:rPr lang="nb-NO" sz="900" b="1" kern="0" dirty="0">
                <a:solidFill>
                  <a:srgbClr val="222223"/>
                </a:solidFill>
              </a:rPr>
              <a:t>Base: 923 </a:t>
            </a:r>
          </a:p>
        </p:txBody>
      </p:sp>
      <p:pic>
        <p:nvPicPr>
          <p:cNvPr id="16" name="Picture 4">
            <a:extLst>
              <a:ext uri="{FF2B5EF4-FFF2-40B4-BE49-F238E27FC236}">
                <a16:creationId xmlns:a16="http://schemas.microsoft.com/office/drawing/2014/main" id="{49E02B00-726E-4645-BCA7-E43D77A84068}"/>
              </a:ext>
            </a:extLst>
          </p:cNvPr>
          <p:cNvPicPr>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54825" y="2383541"/>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85499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90599" y="329878"/>
            <a:ext cx="11536437" cy="615397"/>
          </a:xfrm>
        </p:spPr>
        <p:txBody>
          <a:bodyPr>
            <a:normAutofit/>
          </a:bodyPr>
          <a:lstStyle/>
          <a:p>
            <a:r>
              <a:rPr lang="en-GB" dirty="0"/>
              <a:t>Kontakt Ipsos </a:t>
            </a:r>
          </a:p>
        </p:txBody>
      </p:sp>
      <p:sp>
        <p:nvSpPr>
          <p:cNvPr id="16" name="TextBox 15"/>
          <p:cNvSpPr txBox="1"/>
          <p:nvPr/>
        </p:nvSpPr>
        <p:spPr>
          <a:xfrm>
            <a:off x="435077" y="4279158"/>
            <a:ext cx="2139577" cy="964623"/>
          </a:xfrm>
          <a:prstGeom prst="rect">
            <a:avLst/>
          </a:prstGeom>
        </p:spPr>
        <p:txBody>
          <a:bodyPr vert="horz" wrap="square" lIns="0" tIns="0" rIns="0" bIns="0" rtlCol="0">
            <a:spAutoFit/>
          </a:bodyPr>
          <a:lstStyle/>
          <a:p>
            <a:pPr marL="6351"/>
            <a:r>
              <a:rPr lang="en-GB" sz="1867" b="1" dirty="0">
                <a:solidFill>
                  <a:schemeClr val="bg1"/>
                </a:solidFill>
              </a:rPr>
              <a:t>Arild Sæle</a:t>
            </a:r>
          </a:p>
          <a:p>
            <a:pPr marL="6351"/>
            <a:r>
              <a:rPr lang="en-GB" sz="1467" dirty="0">
                <a:solidFill>
                  <a:schemeClr val="bg1"/>
                </a:solidFill>
              </a:rPr>
              <a:t>Prosjektleder</a:t>
            </a:r>
          </a:p>
          <a:p>
            <a:pPr marL="6351"/>
            <a:endParaRPr lang="en-GB" sz="1467" dirty="0">
              <a:solidFill>
                <a:schemeClr val="bg1"/>
              </a:solidFill>
            </a:endParaRPr>
          </a:p>
          <a:p>
            <a:pPr marL="6351"/>
            <a:endParaRPr lang="en-GB" sz="1467" dirty="0">
              <a:solidFill>
                <a:schemeClr val="bg1"/>
              </a:solidFill>
            </a:endParaRPr>
          </a:p>
        </p:txBody>
      </p:sp>
      <p:cxnSp>
        <p:nvCxnSpPr>
          <p:cNvPr id="22" name="Straight Connector 21"/>
          <p:cNvCxnSpPr/>
          <p:nvPr/>
        </p:nvCxnSpPr>
        <p:spPr>
          <a:xfrm>
            <a:off x="415963" y="4159624"/>
            <a:ext cx="2796988"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grpSp>
        <p:nvGrpSpPr>
          <p:cNvPr id="85" name="Group 84"/>
          <p:cNvGrpSpPr/>
          <p:nvPr/>
        </p:nvGrpSpPr>
        <p:grpSpPr bwMode="black">
          <a:xfrm>
            <a:off x="435076" y="5060435"/>
            <a:ext cx="2017818" cy="225767"/>
            <a:chOff x="326307" y="3795324"/>
            <a:chExt cx="1513362" cy="169325"/>
          </a:xfrm>
        </p:grpSpPr>
        <p:grpSp>
          <p:nvGrpSpPr>
            <p:cNvPr id="46" name="Group 153"/>
            <p:cNvGrpSpPr>
              <a:grpSpLocks noChangeAspect="1"/>
            </p:cNvGrpSpPr>
            <p:nvPr/>
          </p:nvGrpSpPr>
          <p:grpSpPr bwMode="black">
            <a:xfrm>
              <a:off x="326307" y="3849114"/>
              <a:ext cx="134459" cy="89640"/>
              <a:chOff x="-6357938" y="3122613"/>
              <a:chExt cx="1104900" cy="736600"/>
            </a:xfrm>
            <a:solidFill>
              <a:schemeClr val="bg1"/>
            </a:solidFill>
          </p:grpSpPr>
          <p:sp>
            <p:nvSpPr>
              <p:cNvPr id="47" name="Freeform 7"/>
              <p:cNvSpPr>
                <a:spLocks/>
              </p:cNvSpPr>
              <p:nvPr/>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48" name="Freeform 8"/>
              <p:cNvSpPr>
                <a:spLocks/>
              </p:cNvSpPr>
              <p:nvPr/>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49" name="Freeform 9"/>
              <p:cNvSpPr>
                <a:spLocks/>
              </p:cNvSpPr>
              <p:nvPr/>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50" name="Freeform 10"/>
              <p:cNvSpPr>
                <a:spLocks/>
              </p:cNvSpPr>
              <p:nvPr/>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51" name="TextBox 50"/>
            <p:cNvSpPr txBox="1"/>
            <p:nvPr/>
          </p:nvSpPr>
          <p:spPr bwMode="black">
            <a:xfrm>
              <a:off x="575526" y="3795324"/>
              <a:ext cx="1264143" cy="169325"/>
            </a:xfrm>
            <a:prstGeom prst="rect">
              <a:avLst/>
            </a:prstGeom>
          </p:spPr>
          <p:txBody>
            <a:bodyPr vert="horz" wrap="none" lIns="0" tIns="0" rIns="0" bIns="0" rtlCol="0">
              <a:spAutoFit/>
            </a:bodyPr>
            <a:lstStyle/>
            <a:p>
              <a:pPr marL="6351"/>
              <a:r>
                <a:rPr lang="en-GB" sz="1467" dirty="0">
                  <a:solidFill>
                    <a:schemeClr val="bg1"/>
                  </a:solidFill>
                </a:rPr>
                <a:t>arild.sæle@ipsos.com</a:t>
              </a:r>
            </a:p>
          </p:txBody>
        </p:sp>
      </p:grpSp>
      <p:grpSp>
        <p:nvGrpSpPr>
          <p:cNvPr id="84" name="Group 83"/>
          <p:cNvGrpSpPr/>
          <p:nvPr/>
        </p:nvGrpSpPr>
        <p:grpSpPr bwMode="black">
          <a:xfrm>
            <a:off x="442055" y="5355963"/>
            <a:ext cx="1500316" cy="225767"/>
            <a:chOff x="331541" y="4016970"/>
            <a:chExt cx="1125237" cy="169325"/>
          </a:xfrm>
        </p:grpSpPr>
        <p:grpSp>
          <p:nvGrpSpPr>
            <p:cNvPr id="36" name="Group 35"/>
            <p:cNvGrpSpPr>
              <a:grpSpLocks noChangeAspect="1"/>
            </p:cNvGrpSpPr>
            <p:nvPr/>
          </p:nvGrpSpPr>
          <p:grpSpPr bwMode="black">
            <a:xfrm flipH="1">
              <a:off x="331541" y="4027264"/>
              <a:ext cx="126792" cy="148688"/>
              <a:chOff x="8553450" y="4149725"/>
              <a:chExt cx="790575" cy="927100"/>
            </a:xfrm>
            <a:solidFill>
              <a:schemeClr val="bg1"/>
            </a:solidFill>
          </p:grpSpPr>
          <p:sp>
            <p:nvSpPr>
              <p:cNvPr id="37" name="Freeform 58"/>
              <p:cNvSpPr>
                <a:spLocks/>
              </p:cNvSpPr>
              <p:nvPr/>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38" name="Freeform 59"/>
              <p:cNvSpPr>
                <a:spLocks/>
              </p:cNvSpPr>
              <p:nvPr/>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39" name="Freeform 60"/>
              <p:cNvSpPr>
                <a:spLocks/>
              </p:cNvSpPr>
              <p:nvPr/>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40" name="Freeform 61"/>
              <p:cNvSpPr>
                <a:spLocks/>
              </p:cNvSpPr>
              <p:nvPr/>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52" name="TextBox 51"/>
            <p:cNvSpPr txBox="1"/>
            <p:nvPr/>
          </p:nvSpPr>
          <p:spPr bwMode="black">
            <a:xfrm>
              <a:off x="575526" y="4016970"/>
              <a:ext cx="881252" cy="169325"/>
            </a:xfrm>
            <a:prstGeom prst="rect">
              <a:avLst/>
            </a:prstGeom>
          </p:spPr>
          <p:txBody>
            <a:bodyPr vert="horz" wrap="none" lIns="0" tIns="0" rIns="0" bIns="0" rtlCol="0">
              <a:spAutoFit/>
            </a:bodyPr>
            <a:lstStyle/>
            <a:p>
              <a:pPr marL="6351"/>
              <a:r>
                <a:rPr lang="en-GB" sz="1467" dirty="0">
                  <a:solidFill>
                    <a:schemeClr val="bg1"/>
                  </a:solidFill>
                </a:rPr>
                <a:t>+47 926 63 227</a:t>
              </a:r>
            </a:p>
          </p:txBody>
        </p:sp>
      </p:grpSp>
      <p:cxnSp>
        <p:nvCxnSpPr>
          <p:cNvPr id="56" name="Straight Connector 55"/>
          <p:cNvCxnSpPr/>
          <p:nvPr/>
        </p:nvCxnSpPr>
        <p:spPr>
          <a:xfrm>
            <a:off x="4275488" y="4159624"/>
            <a:ext cx="2796988"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sp>
        <p:nvSpPr>
          <p:cNvPr id="58" name="TextBox 57"/>
          <p:cNvSpPr txBox="1"/>
          <p:nvPr/>
        </p:nvSpPr>
        <p:spPr>
          <a:xfrm>
            <a:off x="4307280" y="4279158"/>
            <a:ext cx="3298721" cy="738857"/>
          </a:xfrm>
          <a:prstGeom prst="rect">
            <a:avLst/>
          </a:prstGeom>
        </p:spPr>
        <p:txBody>
          <a:bodyPr vert="horz" wrap="square" lIns="0" tIns="0" rIns="0" bIns="0" rtlCol="0">
            <a:spAutoFit/>
          </a:bodyPr>
          <a:lstStyle/>
          <a:p>
            <a:pPr marL="6351"/>
            <a:r>
              <a:rPr lang="en-GB" sz="1867" b="1" dirty="0">
                <a:solidFill>
                  <a:schemeClr val="bg1"/>
                </a:solidFill>
              </a:rPr>
              <a:t>Mads Motrøen</a:t>
            </a:r>
          </a:p>
          <a:p>
            <a:pPr marL="6351"/>
            <a:r>
              <a:rPr lang="en-GB" sz="1467" dirty="0">
                <a:solidFill>
                  <a:schemeClr val="bg1"/>
                </a:solidFill>
              </a:rPr>
              <a:t>Ansvarlig for analyse og rapportering</a:t>
            </a:r>
          </a:p>
          <a:p>
            <a:pPr marL="6351"/>
            <a:endParaRPr lang="en-GB" sz="1467" dirty="0">
              <a:solidFill>
                <a:schemeClr val="bg1"/>
              </a:solidFill>
            </a:endParaRPr>
          </a:p>
        </p:txBody>
      </p:sp>
      <p:grpSp>
        <p:nvGrpSpPr>
          <p:cNvPr id="86" name="Group 85"/>
          <p:cNvGrpSpPr/>
          <p:nvPr/>
        </p:nvGrpSpPr>
        <p:grpSpPr bwMode="black">
          <a:xfrm>
            <a:off x="4307272" y="5060435"/>
            <a:ext cx="2401128" cy="225767"/>
            <a:chOff x="3384178" y="3795324"/>
            <a:chExt cx="1800848" cy="169325"/>
          </a:xfrm>
        </p:grpSpPr>
        <p:grpSp>
          <p:nvGrpSpPr>
            <p:cNvPr id="64" name="Group 153"/>
            <p:cNvGrpSpPr>
              <a:grpSpLocks noChangeAspect="1"/>
            </p:cNvGrpSpPr>
            <p:nvPr/>
          </p:nvGrpSpPr>
          <p:grpSpPr bwMode="black">
            <a:xfrm>
              <a:off x="3384178" y="3849114"/>
              <a:ext cx="134459" cy="89640"/>
              <a:chOff x="-6357938" y="3122613"/>
              <a:chExt cx="1104900" cy="736600"/>
            </a:xfrm>
            <a:solidFill>
              <a:schemeClr val="bg1"/>
            </a:solidFill>
          </p:grpSpPr>
          <p:sp>
            <p:nvSpPr>
              <p:cNvPr id="65" name="Freeform 7"/>
              <p:cNvSpPr>
                <a:spLocks/>
              </p:cNvSpPr>
              <p:nvPr/>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6" name="Freeform 8"/>
              <p:cNvSpPr>
                <a:spLocks/>
              </p:cNvSpPr>
              <p:nvPr/>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7" name="Freeform 9"/>
              <p:cNvSpPr>
                <a:spLocks/>
              </p:cNvSpPr>
              <p:nvPr/>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8" name="Freeform 10"/>
              <p:cNvSpPr>
                <a:spLocks/>
              </p:cNvSpPr>
              <p:nvPr/>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69" name="TextBox 68"/>
            <p:cNvSpPr txBox="1"/>
            <p:nvPr/>
          </p:nvSpPr>
          <p:spPr bwMode="black">
            <a:xfrm>
              <a:off x="3633397" y="3795324"/>
              <a:ext cx="1551629" cy="169325"/>
            </a:xfrm>
            <a:prstGeom prst="rect">
              <a:avLst/>
            </a:prstGeom>
          </p:spPr>
          <p:txBody>
            <a:bodyPr vert="horz" wrap="none" lIns="0" tIns="0" rIns="0" bIns="0" rtlCol="0">
              <a:spAutoFit/>
            </a:bodyPr>
            <a:lstStyle/>
            <a:p>
              <a:pPr marL="6351"/>
              <a:r>
                <a:rPr lang="en-GB" sz="1467" dirty="0">
                  <a:solidFill>
                    <a:schemeClr val="bg1"/>
                  </a:solidFill>
                </a:rPr>
                <a:t>mads.motroen@ipsos.com</a:t>
              </a:r>
            </a:p>
          </p:txBody>
        </p:sp>
      </p:grpSp>
      <p:grpSp>
        <p:nvGrpSpPr>
          <p:cNvPr id="87" name="Group 86"/>
          <p:cNvGrpSpPr/>
          <p:nvPr/>
        </p:nvGrpSpPr>
        <p:grpSpPr bwMode="black">
          <a:xfrm>
            <a:off x="4314246" y="5355963"/>
            <a:ext cx="1500314" cy="225767"/>
            <a:chOff x="3389412" y="4016970"/>
            <a:chExt cx="1125239" cy="169325"/>
          </a:xfrm>
        </p:grpSpPr>
        <p:grpSp>
          <p:nvGrpSpPr>
            <p:cNvPr id="59" name="Group 58"/>
            <p:cNvGrpSpPr>
              <a:grpSpLocks noChangeAspect="1"/>
            </p:cNvGrpSpPr>
            <p:nvPr/>
          </p:nvGrpSpPr>
          <p:grpSpPr bwMode="black">
            <a:xfrm flipH="1">
              <a:off x="3389412" y="4027264"/>
              <a:ext cx="126792" cy="148688"/>
              <a:chOff x="8553450" y="4149725"/>
              <a:chExt cx="790575" cy="927100"/>
            </a:xfrm>
            <a:solidFill>
              <a:schemeClr val="bg1"/>
            </a:solidFill>
          </p:grpSpPr>
          <p:sp>
            <p:nvSpPr>
              <p:cNvPr id="60" name="Freeform 58"/>
              <p:cNvSpPr>
                <a:spLocks/>
              </p:cNvSpPr>
              <p:nvPr/>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1" name="Freeform 59"/>
              <p:cNvSpPr>
                <a:spLocks/>
              </p:cNvSpPr>
              <p:nvPr/>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2" name="Freeform 60"/>
              <p:cNvSpPr>
                <a:spLocks/>
              </p:cNvSpPr>
              <p:nvPr/>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3" name="Freeform 61"/>
              <p:cNvSpPr>
                <a:spLocks/>
              </p:cNvSpPr>
              <p:nvPr/>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70" name="TextBox 69"/>
            <p:cNvSpPr txBox="1"/>
            <p:nvPr/>
          </p:nvSpPr>
          <p:spPr bwMode="black">
            <a:xfrm>
              <a:off x="3633397" y="4016970"/>
              <a:ext cx="881254" cy="169325"/>
            </a:xfrm>
            <a:prstGeom prst="rect">
              <a:avLst/>
            </a:prstGeom>
          </p:spPr>
          <p:txBody>
            <a:bodyPr vert="horz" wrap="none" lIns="0" tIns="0" rIns="0" bIns="0" rtlCol="0">
              <a:spAutoFit/>
            </a:bodyPr>
            <a:lstStyle/>
            <a:p>
              <a:pPr marL="6351"/>
              <a:r>
                <a:rPr lang="en-GB" sz="1467" dirty="0">
                  <a:solidFill>
                    <a:schemeClr val="bg1"/>
                  </a:solidFill>
                </a:rPr>
                <a:t>+47 995 87 968</a:t>
              </a:r>
            </a:p>
          </p:txBody>
        </p:sp>
      </p:grpSp>
      <p:cxnSp>
        <p:nvCxnSpPr>
          <p:cNvPr id="35" name="Straight Connector 34">
            <a:extLst>
              <a:ext uri="{FF2B5EF4-FFF2-40B4-BE49-F238E27FC236}">
                <a16:creationId xmlns:a16="http://schemas.microsoft.com/office/drawing/2014/main" id="{EDC0A251-92F9-4C71-A77D-1E06B09884B6}"/>
              </a:ext>
            </a:extLst>
          </p:cNvPr>
          <p:cNvCxnSpPr/>
          <p:nvPr/>
        </p:nvCxnSpPr>
        <p:spPr>
          <a:xfrm>
            <a:off x="8505916" y="4159624"/>
            <a:ext cx="2796988"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sp>
        <p:nvSpPr>
          <p:cNvPr id="41" name="TextBox 40">
            <a:extLst>
              <a:ext uri="{FF2B5EF4-FFF2-40B4-BE49-F238E27FC236}">
                <a16:creationId xmlns:a16="http://schemas.microsoft.com/office/drawing/2014/main" id="{1E1AD32C-DC13-4CB4-9C19-45313BF3E6F4}"/>
              </a:ext>
            </a:extLst>
          </p:cNvPr>
          <p:cNvSpPr txBox="1"/>
          <p:nvPr/>
        </p:nvSpPr>
        <p:spPr>
          <a:xfrm>
            <a:off x="8553225" y="4284409"/>
            <a:ext cx="3298721" cy="738857"/>
          </a:xfrm>
          <a:prstGeom prst="rect">
            <a:avLst/>
          </a:prstGeom>
        </p:spPr>
        <p:txBody>
          <a:bodyPr vert="horz" wrap="square" lIns="0" tIns="0" rIns="0" bIns="0" rtlCol="0">
            <a:spAutoFit/>
          </a:bodyPr>
          <a:lstStyle/>
          <a:p>
            <a:pPr marL="6351"/>
            <a:r>
              <a:rPr lang="en-GB" sz="1867" b="1" dirty="0">
                <a:solidFill>
                  <a:schemeClr val="bg1"/>
                </a:solidFill>
              </a:rPr>
              <a:t>Linn Sørensen Holst</a:t>
            </a:r>
          </a:p>
          <a:p>
            <a:pPr marL="6351"/>
            <a:r>
              <a:rPr lang="en-GB" sz="1467" dirty="0">
                <a:solidFill>
                  <a:schemeClr val="bg1"/>
                </a:solidFill>
              </a:rPr>
              <a:t>Fagansvarlig</a:t>
            </a:r>
          </a:p>
          <a:p>
            <a:pPr marL="6351"/>
            <a:endParaRPr lang="en-GB" sz="1467" dirty="0">
              <a:solidFill>
                <a:schemeClr val="bg1"/>
              </a:solidFill>
            </a:endParaRPr>
          </a:p>
        </p:txBody>
      </p:sp>
      <p:grpSp>
        <p:nvGrpSpPr>
          <p:cNvPr id="42" name="Group 41">
            <a:extLst>
              <a:ext uri="{FF2B5EF4-FFF2-40B4-BE49-F238E27FC236}">
                <a16:creationId xmlns:a16="http://schemas.microsoft.com/office/drawing/2014/main" id="{20F395B3-2F03-4854-B1E0-2FE4A8CCFE48}"/>
              </a:ext>
            </a:extLst>
          </p:cNvPr>
          <p:cNvGrpSpPr/>
          <p:nvPr/>
        </p:nvGrpSpPr>
        <p:grpSpPr bwMode="black">
          <a:xfrm>
            <a:off x="8553214" y="5065686"/>
            <a:ext cx="1982039" cy="225767"/>
            <a:chOff x="3384178" y="3795324"/>
            <a:chExt cx="1486531" cy="169325"/>
          </a:xfrm>
        </p:grpSpPr>
        <p:grpSp>
          <p:nvGrpSpPr>
            <p:cNvPr id="43" name="Group 153">
              <a:extLst>
                <a:ext uri="{FF2B5EF4-FFF2-40B4-BE49-F238E27FC236}">
                  <a16:creationId xmlns:a16="http://schemas.microsoft.com/office/drawing/2014/main" id="{34C33A8B-F402-4741-B0E0-CF243A6C566A}"/>
                </a:ext>
              </a:extLst>
            </p:cNvPr>
            <p:cNvGrpSpPr>
              <a:grpSpLocks noChangeAspect="1"/>
            </p:cNvGrpSpPr>
            <p:nvPr/>
          </p:nvGrpSpPr>
          <p:grpSpPr bwMode="black">
            <a:xfrm>
              <a:off x="3384178" y="3849114"/>
              <a:ext cx="134459" cy="89640"/>
              <a:chOff x="-6357938" y="3122613"/>
              <a:chExt cx="1104900" cy="736600"/>
            </a:xfrm>
            <a:solidFill>
              <a:schemeClr val="bg1"/>
            </a:solidFill>
          </p:grpSpPr>
          <p:sp>
            <p:nvSpPr>
              <p:cNvPr id="45" name="Freeform 7">
                <a:extLst>
                  <a:ext uri="{FF2B5EF4-FFF2-40B4-BE49-F238E27FC236}">
                    <a16:creationId xmlns:a16="http://schemas.microsoft.com/office/drawing/2014/main" id="{FEA14512-9314-4AED-8737-8CC774653755}"/>
                  </a:ext>
                </a:extLst>
              </p:cNvPr>
              <p:cNvSpPr>
                <a:spLocks/>
              </p:cNvSpPr>
              <p:nvPr/>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53" name="Freeform 8">
                <a:extLst>
                  <a:ext uri="{FF2B5EF4-FFF2-40B4-BE49-F238E27FC236}">
                    <a16:creationId xmlns:a16="http://schemas.microsoft.com/office/drawing/2014/main" id="{C7DC60C4-5813-4F54-B78E-1B25F4A0DB74}"/>
                  </a:ext>
                </a:extLst>
              </p:cNvPr>
              <p:cNvSpPr>
                <a:spLocks/>
              </p:cNvSpPr>
              <p:nvPr/>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54" name="Freeform 9">
                <a:extLst>
                  <a:ext uri="{FF2B5EF4-FFF2-40B4-BE49-F238E27FC236}">
                    <a16:creationId xmlns:a16="http://schemas.microsoft.com/office/drawing/2014/main" id="{01210210-C5EE-437C-9D96-E7FE5D386D86}"/>
                  </a:ext>
                </a:extLst>
              </p:cNvPr>
              <p:cNvSpPr>
                <a:spLocks/>
              </p:cNvSpPr>
              <p:nvPr/>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55" name="Freeform 10">
                <a:extLst>
                  <a:ext uri="{FF2B5EF4-FFF2-40B4-BE49-F238E27FC236}">
                    <a16:creationId xmlns:a16="http://schemas.microsoft.com/office/drawing/2014/main" id="{3AF96B69-B1F0-45AD-BB34-9CF6D244D43A}"/>
                  </a:ext>
                </a:extLst>
              </p:cNvPr>
              <p:cNvSpPr>
                <a:spLocks/>
              </p:cNvSpPr>
              <p:nvPr/>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44" name="TextBox 43">
              <a:extLst>
                <a:ext uri="{FF2B5EF4-FFF2-40B4-BE49-F238E27FC236}">
                  <a16:creationId xmlns:a16="http://schemas.microsoft.com/office/drawing/2014/main" id="{68A708D6-DDAD-4DDA-8E5E-2B6F457A2DA0}"/>
                </a:ext>
              </a:extLst>
            </p:cNvPr>
            <p:cNvSpPr txBox="1"/>
            <p:nvPr/>
          </p:nvSpPr>
          <p:spPr bwMode="black">
            <a:xfrm>
              <a:off x="3633397" y="3795324"/>
              <a:ext cx="1237312" cy="169325"/>
            </a:xfrm>
            <a:prstGeom prst="rect">
              <a:avLst/>
            </a:prstGeom>
          </p:spPr>
          <p:txBody>
            <a:bodyPr vert="horz" wrap="none" lIns="0" tIns="0" rIns="0" bIns="0" rtlCol="0">
              <a:spAutoFit/>
            </a:bodyPr>
            <a:lstStyle/>
            <a:p>
              <a:pPr marL="6351"/>
              <a:r>
                <a:rPr lang="en-GB" sz="1467" dirty="0">
                  <a:solidFill>
                    <a:schemeClr val="bg1"/>
                  </a:solidFill>
                </a:rPr>
                <a:t>linn.holst@ipsos.com</a:t>
              </a:r>
            </a:p>
          </p:txBody>
        </p:sp>
      </p:grpSp>
      <p:grpSp>
        <p:nvGrpSpPr>
          <p:cNvPr id="57" name="Group 56">
            <a:extLst>
              <a:ext uri="{FF2B5EF4-FFF2-40B4-BE49-F238E27FC236}">
                <a16:creationId xmlns:a16="http://schemas.microsoft.com/office/drawing/2014/main" id="{9318BC54-644E-48D2-87D3-A424EC274CC5}"/>
              </a:ext>
            </a:extLst>
          </p:cNvPr>
          <p:cNvGrpSpPr/>
          <p:nvPr/>
        </p:nvGrpSpPr>
        <p:grpSpPr bwMode="black">
          <a:xfrm>
            <a:off x="8560189" y="5361214"/>
            <a:ext cx="1500315" cy="225767"/>
            <a:chOff x="3389412" y="4016970"/>
            <a:chExt cx="1125240" cy="169325"/>
          </a:xfrm>
        </p:grpSpPr>
        <p:grpSp>
          <p:nvGrpSpPr>
            <p:cNvPr id="71" name="Group 70">
              <a:extLst>
                <a:ext uri="{FF2B5EF4-FFF2-40B4-BE49-F238E27FC236}">
                  <a16:creationId xmlns:a16="http://schemas.microsoft.com/office/drawing/2014/main" id="{31461BAC-B8A9-4945-AB67-225C331A14B9}"/>
                </a:ext>
              </a:extLst>
            </p:cNvPr>
            <p:cNvGrpSpPr>
              <a:grpSpLocks noChangeAspect="1"/>
            </p:cNvGrpSpPr>
            <p:nvPr/>
          </p:nvGrpSpPr>
          <p:grpSpPr bwMode="black">
            <a:xfrm flipH="1">
              <a:off x="3389412" y="4027264"/>
              <a:ext cx="126792" cy="148688"/>
              <a:chOff x="8553450" y="4149725"/>
              <a:chExt cx="790575" cy="927100"/>
            </a:xfrm>
            <a:solidFill>
              <a:schemeClr val="bg1"/>
            </a:solidFill>
          </p:grpSpPr>
          <p:sp>
            <p:nvSpPr>
              <p:cNvPr id="73" name="Freeform 58">
                <a:extLst>
                  <a:ext uri="{FF2B5EF4-FFF2-40B4-BE49-F238E27FC236}">
                    <a16:creationId xmlns:a16="http://schemas.microsoft.com/office/drawing/2014/main" id="{AD0E7B50-4BA7-4507-B7BB-37645F717BA1}"/>
                  </a:ext>
                </a:extLst>
              </p:cNvPr>
              <p:cNvSpPr>
                <a:spLocks/>
              </p:cNvSpPr>
              <p:nvPr/>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74" name="Freeform 59">
                <a:extLst>
                  <a:ext uri="{FF2B5EF4-FFF2-40B4-BE49-F238E27FC236}">
                    <a16:creationId xmlns:a16="http://schemas.microsoft.com/office/drawing/2014/main" id="{2D410FB3-384C-41C1-8329-7DF4141F2129}"/>
                  </a:ext>
                </a:extLst>
              </p:cNvPr>
              <p:cNvSpPr>
                <a:spLocks/>
              </p:cNvSpPr>
              <p:nvPr/>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75" name="Freeform 60">
                <a:extLst>
                  <a:ext uri="{FF2B5EF4-FFF2-40B4-BE49-F238E27FC236}">
                    <a16:creationId xmlns:a16="http://schemas.microsoft.com/office/drawing/2014/main" id="{B4AB57CB-A1E4-474D-85C7-749FA6BAA103}"/>
                  </a:ext>
                </a:extLst>
              </p:cNvPr>
              <p:cNvSpPr>
                <a:spLocks/>
              </p:cNvSpPr>
              <p:nvPr/>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76" name="Freeform 61">
                <a:extLst>
                  <a:ext uri="{FF2B5EF4-FFF2-40B4-BE49-F238E27FC236}">
                    <a16:creationId xmlns:a16="http://schemas.microsoft.com/office/drawing/2014/main" id="{60A064DD-2957-4C37-8D4F-4AB49D597C40}"/>
                  </a:ext>
                </a:extLst>
              </p:cNvPr>
              <p:cNvSpPr>
                <a:spLocks/>
              </p:cNvSpPr>
              <p:nvPr/>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72" name="TextBox 71">
              <a:extLst>
                <a:ext uri="{FF2B5EF4-FFF2-40B4-BE49-F238E27FC236}">
                  <a16:creationId xmlns:a16="http://schemas.microsoft.com/office/drawing/2014/main" id="{5AF02755-9E13-4B34-915D-077BF354816D}"/>
                </a:ext>
              </a:extLst>
            </p:cNvPr>
            <p:cNvSpPr txBox="1"/>
            <p:nvPr/>
          </p:nvSpPr>
          <p:spPr bwMode="black">
            <a:xfrm>
              <a:off x="3633397" y="4016970"/>
              <a:ext cx="881255" cy="169325"/>
            </a:xfrm>
            <a:prstGeom prst="rect">
              <a:avLst/>
            </a:prstGeom>
          </p:spPr>
          <p:txBody>
            <a:bodyPr vert="horz" wrap="none" lIns="0" tIns="0" rIns="0" bIns="0" rtlCol="0">
              <a:spAutoFit/>
            </a:bodyPr>
            <a:lstStyle/>
            <a:p>
              <a:pPr marL="6351"/>
              <a:r>
                <a:rPr lang="en-GB" sz="1467" dirty="0">
                  <a:solidFill>
                    <a:schemeClr val="bg1"/>
                  </a:solidFill>
                </a:rPr>
                <a:t>+47 975 94 285</a:t>
              </a:r>
            </a:p>
          </p:txBody>
        </p:sp>
      </p:grpSp>
    </p:spTree>
    <p:extLst>
      <p:ext uri="{BB962C8B-B14F-4D97-AF65-F5344CB8AC3E}">
        <p14:creationId xmlns:p14="http://schemas.microsoft.com/office/powerpoint/2010/main" val="16837490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ltGray">
          <a:xfrm>
            <a:off x="0" y="0"/>
            <a:ext cx="535013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Rectangle 1"/>
          <p:cNvSpPr/>
          <p:nvPr/>
        </p:nvSpPr>
        <p:spPr bwMode="ltGray">
          <a:xfrm>
            <a:off x="380434" y="1062286"/>
            <a:ext cx="4811924" cy="5725925"/>
          </a:xfrm>
          <a:prstGeom prst="rect">
            <a:avLst/>
          </a:prstGeom>
          <a:ln>
            <a:noFill/>
          </a:ln>
        </p:spPr>
        <p:txBody>
          <a:bodyPr wrap="square" lIns="82929" tIns="41465" rIns="82929" bIns="41465">
            <a:spAutoFit/>
          </a:bodyPr>
          <a:lstStyle/>
          <a:p>
            <a:pPr algn="just" hangingPunct="0">
              <a:lnSpc>
                <a:spcPts val="2133"/>
              </a:lnSpc>
            </a:pPr>
            <a:r>
              <a:rPr lang="en-GB" sz="1867" b="1" dirty="0">
                <a:solidFill>
                  <a:schemeClr val="bg1"/>
                </a:solidFill>
              </a:rPr>
              <a:t>ABOUT IPSOS</a:t>
            </a:r>
          </a:p>
          <a:p>
            <a:pPr algn="just" hangingPunct="0">
              <a:lnSpc>
                <a:spcPts val="2133"/>
              </a:lnSpc>
            </a:pPr>
            <a:endParaRPr lang="en-US" sz="1867" dirty="0">
              <a:solidFill>
                <a:schemeClr val="bg1"/>
              </a:solidFill>
            </a:endParaRPr>
          </a:p>
          <a:p>
            <a:pPr>
              <a:lnSpc>
                <a:spcPts val="2133"/>
              </a:lnSpc>
            </a:pPr>
            <a:r>
              <a:rPr lang="en-US" sz="1600" dirty="0">
                <a:solidFill>
                  <a:schemeClr val="bg1"/>
                </a:solidFill>
              </a:rPr>
              <a:t>Ipsos ranks third in the global research industry. With a strong presence </a:t>
            </a:r>
            <a:r>
              <a:rPr lang="en-US" sz="1600">
                <a:solidFill>
                  <a:schemeClr val="bg1"/>
                </a:solidFill>
              </a:rPr>
              <a:t>in 88 </a:t>
            </a:r>
            <a:r>
              <a:rPr lang="en-US" sz="1600" dirty="0">
                <a:solidFill>
                  <a:schemeClr val="bg1"/>
                </a:solidFill>
              </a:rPr>
              <a:t>countries, Ipsos employs more than 16,000 people and has the ability to conduct research programs in more than 100 countries. Founded in France in 1975, Ipsos is controlled and managed by research professionals. They have built a solid Group around a multi-specialist positioning – Media and advertising research; Marketing research; Client and employee relationship management; Opinion &amp; social research; Mobile, Online, Offline data collection and delivery. </a:t>
            </a:r>
          </a:p>
          <a:p>
            <a:pPr>
              <a:lnSpc>
                <a:spcPts val="2133"/>
              </a:lnSpc>
            </a:pPr>
            <a:endParaRPr lang="en-US" sz="1600" dirty="0">
              <a:solidFill>
                <a:schemeClr val="bg1"/>
              </a:solidFill>
            </a:endParaRPr>
          </a:p>
          <a:p>
            <a:pPr>
              <a:lnSpc>
                <a:spcPts val="2133"/>
              </a:lnSpc>
            </a:pPr>
            <a:r>
              <a:rPr lang="en-US" sz="1600" dirty="0">
                <a:solidFill>
                  <a:schemeClr val="bg1"/>
                </a:solidFill>
              </a:rPr>
              <a:t>Ipsos is listed on Eurolist - NYSE-Euronext.  The company is part of the SBF 120 and the Mid-60 index and is eligible for the Deferred Settlement Service (SRD).</a:t>
            </a:r>
          </a:p>
          <a:p>
            <a:pPr>
              <a:lnSpc>
                <a:spcPts val="2133"/>
              </a:lnSpc>
            </a:pPr>
            <a:r>
              <a:rPr lang="en-US" sz="1600" dirty="0">
                <a:solidFill>
                  <a:schemeClr val="bg1"/>
                </a:solidFill>
              </a:rPr>
              <a:t> </a:t>
            </a:r>
          </a:p>
          <a:p>
            <a:pPr>
              <a:lnSpc>
                <a:spcPts val="2133"/>
              </a:lnSpc>
            </a:pPr>
            <a:r>
              <a:rPr lang="en-US" sz="1600" dirty="0">
                <a:solidFill>
                  <a:schemeClr val="bg1"/>
                </a:solidFill>
              </a:rPr>
              <a:t>ISIN code FR0000073298, Reuters ISOS.PA, Bloomberg IPS:FP</a:t>
            </a:r>
          </a:p>
          <a:p>
            <a:pPr>
              <a:lnSpc>
                <a:spcPts val="2133"/>
              </a:lnSpc>
            </a:pPr>
            <a:r>
              <a:rPr lang="en-US" sz="1600" dirty="0">
                <a:solidFill>
                  <a:schemeClr val="bg1"/>
                </a:solidFill>
              </a:rPr>
              <a:t>www.ipsos.com</a:t>
            </a:r>
          </a:p>
        </p:txBody>
      </p:sp>
      <p:sp>
        <p:nvSpPr>
          <p:cNvPr id="3" name="Rectangle 2"/>
          <p:cNvSpPr/>
          <p:nvPr/>
        </p:nvSpPr>
        <p:spPr>
          <a:xfrm>
            <a:off x="5846735" y="1062286"/>
            <a:ext cx="6093840" cy="5031248"/>
          </a:xfrm>
          <a:prstGeom prst="rect">
            <a:avLst/>
          </a:prstGeom>
          <a:ln>
            <a:noFill/>
          </a:ln>
        </p:spPr>
        <p:txBody>
          <a:bodyPr lIns="82929" tIns="41465" rIns="82929" bIns="41465">
            <a:spAutoFit/>
          </a:bodyPr>
          <a:lstStyle/>
          <a:p>
            <a:pPr algn="just" hangingPunct="0">
              <a:lnSpc>
                <a:spcPts val="2133"/>
              </a:lnSpc>
            </a:pPr>
            <a:r>
              <a:rPr lang="en-US" sz="1867" b="1" dirty="0"/>
              <a:t>GAME CHANGERS</a:t>
            </a:r>
          </a:p>
          <a:p>
            <a:r>
              <a:rPr lang="en-US" sz="1600" b="1" dirty="0"/>
              <a:t/>
            </a:r>
            <a:br>
              <a:rPr lang="en-US" sz="1600" b="1" dirty="0"/>
            </a:br>
            <a:r>
              <a:rPr lang="en-US" sz="1600" dirty="0"/>
              <a:t>At Ipsos we are passionately curious about people, markets, brands and society. We deliver information and analysis that makes our complex world easier and faster to navigate and inspires our clients to make smarter decisions. </a:t>
            </a:r>
          </a:p>
          <a:p>
            <a:endParaRPr lang="en-US" sz="1600" dirty="0"/>
          </a:p>
          <a:p>
            <a:r>
              <a:rPr lang="en-US" sz="1600" dirty="0"/>
              <a:t>We believe that our work is important. Security, simplicity, speed and substance applies to everything we do. </a:t>
            </a:r>
          </a:p>
          <a:p>
            <a:endParaRPr lang="en-US" sz="1600" dirty="0"/>
          </a:p>
          <a:p>
            <a:r>
              <a:rPr lang="en-US" sz="1600" dirty="0"/>
              <a:t>Through specialisation, we offer our clients a unique depth of knowledge and expertise. Learning from different experiences gives us perspective and inspires us to boldly call things into question, to be creative.</a:t>
            </a:r>
          </a:p>
          <a:p>
            <a:endParaRPr lang="en-US" sz="1600" dirty="0"/>
          </a:p>
          <a:p>
            <a:r>
              <a:rPr lang="en-US" sz="1600" dirty="0"/>
              <a:t>By nurturing a culture of collaboration and curiosity, we attract the highest calibre of people who have the ability and desire to influence and shape the future.</a:t>
            </a:r>
          </a:p>
          <a:p>
            <a:endParaRPr lang="en-US" sz="1600" dirty="0"/>
          </a:p>
          <a:p>
            <a:r>
              <a:rPr lang="en-US" sz="1600" dirty="0"/>
              <a:t>“GAME CHANGERS” - our tagline - summarises our ambition.</a:t>
            </a:r>
          </a:p>
        </p:txBody>
      </p:sp>
      <p:cxnSp>
        <p:nvCxnSpPr>
          <p:cNvPr id="8" name="Straight Connector 7"/>
          <p:cNvCxnSpPr/>
          <p:nvPr/>
        </p:nvCxnSpPr>
        <p:spPr bwMode="ltGray">
          <a:xfrm>
            <a:off x="458992" y="1506071"/>
            <a:ext cx="4475181"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Lst>
        </p:spPr>
      </p:cxnSp>
      <p:cxnSp>
        <p:nvCxnSpPr>
          <p:cNvPr id="9" name="Straight Connector 8"/>
          <p:cNvCxnSpPr/>
          <p:nvPr/>
        </p:nvCxnSpPr>
        <p:spPr>
          <a:xfrm>
            <a:off x="5966907" y="1506071"/>
            <a:ext cx="5823475"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584067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C9353E2B-3064-48B0-9981-B05B3C0CD68E}"/>
              </a:ext>
            </a:extLst>
          </p:cNvPr>
          <p:cNvPicPr>
            <a:picLocks noChangeAspect="1"/>
          </p:cNvPicPr>
          <p:nvPr/>
        </p:nvPicPr>
        <p:blipFill rotWithShape="1">
          <a:blip r:embed="rId3"/>
          <a:srcRect r="31415" b="10332"/>
          <a:stretch/>
        </p:blipFill>
        <p:spPr>
          <a:xfrm>
            <a:off x="9115692" y="4771"/>
            <a:ext cx="3076308" cy="6853230"/>
          </a:xfrm>
          <a:prstGeom prst="rect">
            <a:avLst/>
          </a:prstGeom>
        </p:spPr>
      </p:pic>
      <p:pic>
        <p:nvPicPr>
          <p:cNvPr id="19" name="Picture 18" descr="A close up of a map&#10;&#10;Description automatically generated">
            <a:extLst>
              <a:ext uri="{FF2B5EF4-FFF2-40B4-BE49-F238E27FC236}">
                <a16:creationId xmlns:a16="http://schemas.microsoft.com/office/drawing/2014/main" id="{823EFCCE-B262-4AFB-9C6D-CA1D9965C55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1960"/>
          <a:stretch/>
        </p:blipFill>
        <p:spPr>
          <a:xfrm>
            <a:off x="4023782" y="5460519"/>
            <a:ext cx="45719" cy="48454"/>
          </a:xfrm>
          <a:prstGeom prst="rect">
            <a:avLst/>
          </a:prstGeom>
          <a:ln w="25400">
            <a:solidFill>
              <a:srgbClr val="4E5DA7"/>
            </a:solidFill>
          </a:ln>
        </p:spPr>
      </p:pic>
      <p:pic>
        <p:nvPicPr>
          <p:cNvPr id="20" name="Picture 19" descr="A close up of a map&#10;&#10;Description automatically generated">
            <a:extLst>
              <a:ext uri="{FF2B5EF4-FFF2-40B4-BE49-F238E27FC236}">
                <a16:creationId xmlns:a16="http://schemas.microsoft.com/office/drawing/2014/main" id="{A4A4E431-A9D1-475D-AD4F-01FA1168313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73349" y="5116669"/>
            <a:ext cx="139378" cy="134354"/>
          </a:xfrm>
          <a:prstGeom prst="rect">
            <a:avLst/>
          </a:prstGeom>
          <a:ln w="25400">
            <a:solidFill>
              <a:srgbClr val="4E5DA7"/>
            </a:solidFill>
          </a:ln>
        </p:spPr>
      </p:pic>
      <p:pic>
        <p:nvPicPr>
          <p:cNvPr id="56" name="Picture 55">
            <a:extLst>
              <a:ext uri="{FF2B5EF4-FFF2-40B4-BE49-F238E27FC236}">
                <a16:creationId xmlns:a16="http://schemas.microsoft.com/office/drawing/2014/main" id="{4C49CB28-8841-4E88-8556-6BD5596CA0FD}"/>
              </a:ext>
            </a:extLst>
          </p:cNvPr>
          <p:cNvPicPr>
            <a:picLocks noChangeAspect="1"/>
          </p:cNvPicPr>
          <p:nvPr/>
        </p:nvPicPr>
        <p:blipFill rotWithShape="1">
          <a:blip r:embed="rId6"/>
          <a:srcRect l="15101" r="-5592" b="1280"/>
          <a:stretch/>
        </p:blipFill>
        <p:spPr>
          <a:xfrm>
            <a:off x="-23433" y="1243"/>
            <a:ext cx="3772733" cy="6858000"/>
          </a:xfrm>
          <a:prstGeom prst="rect">
            <a:avLst/>
          </a:prstGeom>
        </p:spPr>
      </p:pic>
      <p:sp>
        <p:nvSpPr>
          <p:cNvPr id="7" name="Text Placeholder 6"/>
          <p:cNvSpPr>
            <a:spLocks noGrp="1"/>
          </p:cNvSpPr>
          <p:nvPr>
            <p:ph type="body" sz="quarter" idx="13"/>
          </p:nvPr>
        </p:nvSpPr>
        <p:spPr/>
        <p:txBody>
          <a:bodyPr>
            <a:normAutofit/>
          </a:bodyPr>
          <a:lstStyle/>
          <a:p>
            <a:r>
              <a:rPr lang="nb-NO" sz="1600" b="1" dirty="0"/>
              <a:t>Deltagende Institusjoner </a:t>
            </a:r>
          </a:p>
          <a:p>
            <a:endParaRPr lang="nb-NO" sz="1600" b="1" dirty="0"/>
          </a:p>
        </p:txBody>
      </p:sp>
      <p:pic>
        <p:nvPicPr>
          <p:cNvPr id="6" name="Picture 5" descr="A picture containing snow, nature&#10;&#10;Description automatically generated">
            <a:extLst>
              <a:ext uri="{FF2B5EF4-FFF2-40B4-BE49-F238E27FC236}">
                <a16:creationId xmlns:a16="http://schemas.microsoft.com/office/drawing/2014/main" id="{F6065B3D-39C1-4824-8AA5-24931D08FB4E}"/>
              </a:ext>
            </a:extLst>
          </p:cNvPr>
          <p:cNvPicPr>
            <a:picLocks noChangeAspect="1"/>
          </p:cNvPicPr>
          <p:nvPr/>
        </p:nvPicPr>
        <p:blipFill rotWithShape="1">
          <a:blip r:embed="rId7">
            <a:extLst>
              <a:ext uri="{28A0092B-C50C-407E-A947-70E740481C1C}">
                <a14:useLocalDpi xmlns:a14="http://schemas.microsoft.com/office/drawing/2010/main" val="0"/>
              </a:ext>
            </a:extLst>
          </a:blip>
          <a:srcRect t="6127" b="1370"/>
          <a:stretch/>
        </p:blipFill>
        <p:spPr>
          <a:xfrm>
            <a:off x="3485236" y="0"/>
            <a:ext cx="5725518" cy="6858000"/>
          </a:xfrm>
          <a:prstGeom prst="rect">
            <a:avLst/>
          </a:prstGeom>
        </p:spPr>
      </p:pic>
      <p:sp>
        <p:nvSpPr>
          <p:cNvPr id="29" name="TextBox 28">
            <a:extLst>
              <a:ext uri="{FF2B5EF4-FFF2-40B4-BE49-F238E27FC236}">
                <a16:creationId xmlns:a16="http://schemas.microsoft.com/office/drawing/2014/main" id="{170337E5-A73A-4916-A483-7100C341F602}"/>
              </a:ext>
            </a:extLst>
          </p:cNvPr>
          <p:cNvSpPr txBox="1"/>
          <p:nvPr/>
        </p:nvSpPr>
        <p:spPr>
          <a:xfrm>
            <a:off x="7656552" y="1000125"/>
            <a:ext cx="1431925" cy="184666"/>
          </a:xfrm>
          <a:prstGeom prst="rect">
            <a:avLst/>
          </a:prstGeom>
        </p:spPr>
        <p:txBody>
          <a:bodyPr vert="horz" wrap="square" lIns="0" tIns="0" rIns="0" bIns="0" rtlCol="0">
            <a:spAutoFit/>
          </a:bodyPr>
          <a:lstStyle/>
          <a:p>
            <a:pPr marL="4763"/>
            <a:r>
              <a:rPr lang="nb-NO" sz="1200" b="1" dirty="0" err="1">
                <a:latin typeface="BrowalliaUPC" panose="020B0604020202020204" pitchFamily="34" charset="-34"/>
                <a:cs typeface="BrowalliaUPC" panose="020B0604020202020204" pitchFamily="34" charset="-34"/>
              </a:rPr>
              <a:t>Sámi</a:t>
            </a:r>
            <a:r>
              <a:rPr lang="nb-NO" sz="1200" b="1" dirty="0">
                <a:latin typeface="BrowalliaUPC" panose="020B0604020202020204" pitchFamily="34" charset="-34"/>
                <a:cs typeface="BrowalliaUPC" panose="020B0604020202020204" pitchFamily="34" charset="-34"/>
              </a:rPr>
              <a:t> </a:t>
            </a:r>
            <a:r>
              <a:rPr lang="nb-NO" sz="1200" b="1" dirty="0" err="1">
                <a:latin typeface="BrowalliaUPC" panose="020B0604020202020204" pitchFamily="34" charset="-34"/>
                <a:cs typeface="BrowalliaUPC" panose="020B0604020202020204" pitchFamily="34" charset="-34"/>
              </a:rPr>
              <a:t>allaskuvla</a:t>
            </a:r>
            <a:endParaRPr lang="nb-NO" sz="1200" b="1" dirty="0">
              <a:latin typeface="BrowalliaUPC" panose="020B0604020202020204" pitchFamily="34" charset="-34"/>
              <a:cs typeface="BrowalliaUPC" panose="020B0604020202020204" pitchFamily="34" charset="-34"/>
            </a:endParaRPr>
          </a:p>
        </p:txBody>
      </p:sp>
      <p:sp>
        <p:nvSpPr>
          <p:cNvPr id="30" name="TextBox 29">
            <a:extLst>
              <a:ext uri="{FF2B5EF4-FFF2-40B4-BE49-F238E27FC236}">
                <a16:creationId xmlns:a16="http://schemas.microsoft.com/office/drawing/2014/main" id="{2B9B67B4-911A-4C3F-A48B-3785E28581CB}"/>
              </a:ext>
            </a:extLst>
          </p:cNvPr>
          <p:cNvSpPr txBox="1"/>
          <p:nvPr/>
        </p:nvSpPr>
        <p:spPr>
          <a:xfrm>
            <a:off x="6760474" y="588105"/>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Tromsø</a:t>
            </a:r>
          </a:p>
        </p:txBody>
      </p:sp>
      <p:sp>
        <p:nvSpPr>
          <p:cNvPr id="31" name="TextBox 30">
            <a:extLst>
              <a:ext uri="{FF2B5EF4-FFF2-40B4-BE49-F238E27FC236}">
                <a16:creationId xmlns:a16="http://schemas.microsoft.com/office/drawing/2014/main" id="{9670F511-C021-4240-A37D-A961E8DAA2A0}"/>
              </a:ext>
            </a:extLst>
          </p:cNvPr>
          <p:cNvSpPr txBox="1"/>
          <p:nvPr/>
        </p:nvSpPr>
        <p:spPr>
          <a:xfrm>
            <a:off x="5817533" y="2007330"/>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Nord universitet</a:t>
            </a:r>
          </a:p>
        </p:txBody>
      </p:sp>
      <p:sp>
        <p:nvSpPr>
          <p:cNvPr id="34" name="TextBox 33">
            <a:extLst>
              <a:ext uri="{FF2B5EF4-FFF2-40B4-BE49-F238E27FC236}">
                <a16:creationId xmlns:a16="http://schemas.microsoft.com/office/drawing/2014/main" id="{AEBDB45E-000E-4BB1-9CC9-70DDA2B036F5}"/>
              </a:ext>
            </a:extLst>
          </p:cNvPr>
          <p:cNvSpPr txBox="1"/>
          <p:nvPr/>
        </p:nvSpPr>
        <p:spPr>
          <a:xfrm>
            <a:off x="4178610" y="4387260"/>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Høgskolen i Molde</a:t>
            </a:r>
          </a:p>
        </p:txBody>
      </p:sp>
      <p:sp>
        <p:nvSpPr>
          <p:cNvPr id="35" name="TextBox 34">
            <a:extLst>
              <a:ext uri="{FF2B5EF4-FFF2-40B4-BE49-F238E27FC236}">
                <a16:creationId xmlns:a16="http://schemas.microsoft.com/office/drawing/2014/main" id="{BFC80185-3D47-4F35-8EEA-F3F046B4C3A6}"/>
              </a:ext>
            </a:extLst>
          </p:cNvPr>
          <p:cNvSpPr txBox="1"/>
          <p:nvPr/>
        </p:nvSpPr>
        <p:spPr>
          <a:xfrm>
            <a:off x="3935750" y="4680533"/>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Høgskulen i Volda</a:t>
            </a:r>
          </a:p>
        </p:txBody>
      </p:sp>
      <p:sp>
        <p:nvSpPr>
          <p:cNvPr id="39" name="TextBox 38">
            <a:extLst>
              <a:ext uri="{FF2B5EF4-FFF2-40B4-BE49-F238E27FC236}">
                <a16:creationId xmlns:a16="http://schemas.microsoft.com/office/drawing/2014/main" id="{CF8401C2-881D-4E20-80F6-84B7B32908E0}"/>
              </a:ext>
            </a:extLst>
          </p:cNvPr>
          <p:cNvSpPr txBox="1"/>
          <p:nvPr/>
        </p:nvSpPr>
        <p:spPr>
          <a:xfrm>
            <a:off x="4868070" y="5123156"/>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Høgskolen i Innlandet</a:t>
            </a:r>
          </a:p>
        </p:txBody>
      </p:sp>
      <p:sp>
        <p:nvSpPr>
          <p:cNvPr id="40" name="TextBox 39">
            <a:extLst>
              <a:ext uri="{FF2B5EF4-FFF2-40B4-BE49-F238E27FC236}">
                <a16:creationId xmlns:a16="http://schemas.microsoft.com/office/drawing/2014/main" id="{C096EC52-0304-467E-BB4A-C8DA7EDE8157}"/>
              </a:ext>
            </a:extLst>
          </p:cNvPr>
          <p:cNvSpPr txBox="1"/>
          <p:nvPr/>
        </p:nvSpPr>
        <p:spPr>
          <a:xfrm>
            <a:off x="5037138" y="5542348"/>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REGION OSLO</a:t>
            </a:r>
          </a:p>
        </p:txBody>
      </p:sp>
      <p:sp>
        <p:nvSpPr>
          <p:cNvPr id="42" name="TextBox 41">
            <a:extLst>
              <a:ext uri="{FF2B5EF4-FFF2-40B4-BE49-F238E27FC236}">
                <a16:creationId xmlns:a16="http://schemas.microsoft.com/office/drawing/2014/main" id="{39441526-D878-4E4A-91C7-DE73C83BC6B5}"/>
              </a:ext>
            </a:extLst>
          </p:cNvPr>
          <p:cNvSpPr txBox="1"/>
          <p:nvPr/>
        </p:nvSpPr>
        <p:spPr>
          <a:xfrm>
            <a:off x="4343856" y="6557016"/>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Agder</a:t>
            </a:r>
          </a:p>
        </p:txBody>
      </p:sp>
      <p:sp>
        <p:nvSpPr>
          <p:cNvPr id="51" name="TextBox 50">
            <a:extLst>
              <a:ext uri="{FF2B5EF4-FFF2-40B4-BE49-F238E27FC236}">
                <a16:creationId xmlns:a16="http://schemas.microsoft.com/office/drawing/2014/main" id="{CD72712C-08FA-4C0F-8DA5-E0DE37D37D2C}"/>
              </a:ext>
            </a:extLst>
          </p:cNvPr>
          <p:cNvSpPr txBox="1"/>
          <p:nvPr/>
        </p:nvSpPr>
        <p:spPr>
          <a:xfrm>
            <a:off x="3406811" y="5924722"/>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Sørøst-Norge</a:t>
            </a:r>
          </a:p>
        </p:txBody>
      </p:sp>
      <p:sp>
        <p:nvSpPr>
          <p:cNvPr id="57" name="TextBox 56">
            <a:extLst>
              <a:ext uri="{FF2B5EF4-FFF2-40B4-BE49-F238E27FC236}">
                <a16:creationId xmlns:a16="http://schemas.microsoft.com/office/drawing/2014/main" id="{2DA10AA3-81C9-4FC7-BF55-8A69DF779FB1}"/>
              </a:ext>
            </a:extLst>
          </p:cNvPr>
          <p:cNvSpPr txBox="1"/>
          <p:nvPr/>
        </p:nvSpPr>
        <p:spPr>
          <a:xfrm>
            <a:off x="3830676" y="5426791"/>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REGION BERGEN</a:t>
            </a:r>
          </a:p>
        </p:txBody>
      </p:sp>
      <p:sp>
        <p:nvSpPr>
          <p:cNvPr id="2" name="Rectangle 1">
            <a:extLst>
              <a:ext uri="{FF2B5EF4-FFF2-40B4-BE49-F238E27FC236}">
                <a16:creationId xmlns:a16="http://schemas.microsoft.com/office/drawing/2014/main" id="{0ACEEAD4-A5EB-4589-B526-E3648752655E}"/>
              </a:ext>
            </a:extLst>
          </p:cNvPr>
          <p:cNvSpPr/>
          <p:nvPr/>
        </p:nvSpPr>
        <p:spPr>
          <a:xfrm>
            <a:off x="2800519" y="4571926"/>
            <a:ext cx="284836" cy="409649"/>
          </a:xfrm>
          <a:prstGeom prst="rect">
            <a:avLst/>
          </a:prstGeom>
          <a:solidFill>
            <a:srgbClr val="D4D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Picture 3" descr="A close up of a logo&#10;&#10;Description automatically generated">
            <a:extLst>
              <a:ext uri="{FF2B5EF4-FFF2-40B4-BE49-F238E27FC236}">
                <a16:creationId xmlns:a16="http://schemas.microsoft.com/office/drawing/2014/main" id="{0A97C9C5-5A1B-4C02-B3F9-5F61B93D154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4774483" y="5508863"/>
            <a:ext cx="227763" cy="227763"/>
          </a:xfrm>
          <a:prstGeom prst="rect">
            <a:avLst/>
          </a:prstGeom>
        </p:spPr>
      </p:pic>
      <p:sp>
        <p:nvSpPr>
          <p:cNvPr id="5" name="Rectangle 4">
            <a:extLst>
              <a:ext uri="{FF2B5EF4-FFF2-40B4-BE49-F238E27FC236}">
                <a16:creationId xmlns:a16="http://schemas.microsoft.com/office/drawing/2014/main" id="{19A8D964-7A38-4AB3-8E94-97F2230C0CE7}"/>
              </a:ext>
            </a:extLst>
          </p:cNvPr>
          <p:cNvSpPr/>
          <p:nvPr/>
        </p:nvSpPr>
        <p:spPr>
          <a:xfrm>
            <a:off x="3644900" y="5524499"/>
            <a:ext cx="95250" cy="92075"/>
          </a:xfrm>
          <a:prstGeom prst="rect">
            <a:avLst/>
          </a:prstGeom>
          <a:solidFill>
            <a:srgbClr val="FA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TextBox 26">
            <a:extLst>
              <a:ext uri="{FF2B5EF4-FFF2-40B4-BE49-F238E27FC236}">
                <a16:creationId xmlns:a16="http://schemas.microsoft.com/office/drawing/2014/main" id="{51295E7F-AEAE-48B6-81A9-7D7A5E33EDF7}"/>
              </a:ext>
            </a:extLst>
          </p:cNvPr>
          <p:cNvSpPr txBox="1"/>
          <p:nvPr/>
        </p:nvSpPr>
        <p:spPr>
          <a:xfrm>
            <a:off x="4994012" y="3939043"/>
            <a:ext cx="1606777"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Dronning Mauds Minne høgskole</a:t>
            </a:r>
          </a:p>
        </p:txBody>
      </p:sp>
      <p:sp>
        <p:nvSpPr>
          <p:cNvPr id="28" name="TextBox 27">
            <a:extLst>
              <a:ext uri="{FF2B5EF4-FFF2-40B4-BE49-F238E27FC236}">
                <a16:creationId xmlns:a16="http://schemas.microsoft.com/office/drawing/2014/main" id="{8D8E78D3-7A80-46BA-8FFD-EF2A6DBE4060}"/>
              </a:ext>
            </a:extLst>
          </p:cNvPr>
          <p:cNvSpPr txBox="1"/>
          <p:nvPr/>
        </p:nvSpPr>
        <p:spPr>
          <a:xfrm>
            <a:off x="4998806" y="4124080"/>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NTNU</a:t>
            </a:r>
          </a:p>
        </p:txBody>
      </p:sp>
      <p:sp>
        <p:nvSpPr>
          <p:cNvPr id="32" name="TextBox 31">
            <a:extLst>
              <a:ext uri="{FF2B5EF4-FFF2-40B4-BE49-F238E27FC236}">
                <a16:creationId xmlns:a16="http://schemas.microsoft.com/office/drawing/2014/main" id="{53F5C8A7-420E-498A-8AC9-9D756D38EDB7}"/>
              </a:ext>
            </a:extLst>
          </p:cNvPr>
          <p:cNvSpPr txBox="1"/>
          <p:nvPr/>
        </p:nvSpPr>
        <p:spPr>
          <a:xfrm>
            <a:off x="4972522" y="5788692"/>
            <a:ext cx="2352203"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Norges miljø- og biovitenskapelige universitet</a:t>
            </a:r>
          </a:p>
        </p:txBody>
      </p:sp>
      <p:sp>
        <p:nvSpPr>
          <p:cNvPr id="36" name="TextBox 35">
            <a:extLst>
              <a:ext uri="{FF2B5EF4-FFF2-40B4-BE49-F238E27FC236}">
                <a16:creationId xmlns:a16="http://schemas.microsoft.com/office/drawing/2014/main" id="{A7984C3E-357B-4525-8E45-3F60BB9863DC}"/>
              </a:ext>
            </a:extLst>
          </p:cNvPr>
          <p:cNvSpPr txBox="1"/>
          <p:nvPr/>
        </p:nvSpPr>
        <p:spPr>
          <a:xfrm>
            <a:off x="5002247" y="5993035"/>
            <a:ext cx="2247211"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Høgskolen i Østfold</a:t>
            </a:r>
          </a:p>
        </p:txBody>
      </p:sp>
      <p:sp>
        <p:nvSpPr>
          <p:cNvPr id="37" name="TextBox 36">
            <a:extLst>
              <a:ext uri="{FF2B5EF4-FFF2-40B4-BE49-F238E27FC236}">
                <a16:creationId xmlns:a16="http://schemas.microsoft.com/office/drawing/2014/main" id="{F4449D80-8234-47E7-A260-405BDE55BD94}"/>
              </a:ext>
            </a:extLst>
          </p:cNvPr>
          <p:cNvSpPr txBox="1"/>
          <p:nvPr/>
        </p:nvSpPr>
        <p:spPr>
          <a:xfrm>
            <a:off x="4355144" y="6382373"/>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Ansgar teologiske høgskole</a:t>
            </a:r>
          </a:p>
        </p:txBody>
      </p:sp>
      <p:pic>
        <p:nvPicPr>
          <p:cNvPr id="25" name="Picture 24" descr="A close up of a logo&#10;&#10;Description automatically generated">
            <a:extLst>
              <a:ext uri="{FF2B5EF4-FFF2-40B4-BE49-F238E27FC236}">
                <a16:creationId xmlns:a16="http://schemas.microsoft.com/office/drawing/2014/main" id="{EA41856F-18AB-4E01-AACC-C3D8CDFAD1B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3570214" y="5394981"/>
            <a:ext cx="227763" cy="227763"/>
          </a:xfrm>
          <a:prstGeom prst="rect">
            <a:avLst/>
          </a:prstGeom>
        </p:spPr>
      </p:pic>
      <p:pic>
        <p:nvPicPr>
          <p:cNvPr id="33" name="Picture 32">
            <a:extLst>
              <a:ext uri="{FF2B5EF4-FFF2-40B4-BE49-F238E27FC236}">
                <a16:creationId xmlns:a16="http://schemas.microsoft.com/office/drawing/2014/main" id="{8DA52A62-4E1E-4179-A1D9-EC6FB646BB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7591" y="837996"/>
            <a:ext cx="3560425" cy="3168719"/>
          </a:xfrm>
          <a:prstGeom prst="rect">
            <a:avLst/>
          </a:prstGeom>
          <a:ln w="0">
            <a:solidFill>
              <a:srgbClr val="4E5DA7"/>
            </a:solidFill>
          </a:ln>
        </p:spPr>
      </p:pic>
      <p:pic>
        <p:nvPicPr>
          <p:cNvPr id="38" name="Picture 37" descr="A close up of a map&#10;&#10;Description automatically generated">
            <a:extLst>
              <a:ext uri="{FF2B5EF4-FFF2-40B4-BE49-F238E27FC236}">
                <a16:creationId xmlns:a16="http://schemas.microsoft.com/office/drawing/2014/main" id="{C9B2FB2C-6CA3-4878-BEF4-9DE9DFF4954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81847" y="1955369"/>
            <a:ext cx="4457575" cy="4296888"/>
          </a:xfrm>
          <a:prstGeom prst="rect">
            <a:avLst/>
          </a:prstGeom>
          <a:ln w="47625">
            <a:solidFill>
              <a:srgbClr val="4E5DA7"/>
            </a:solidFill>
          </a:ln>
        </p:spPr>
      </p:pic>
      <p:sp>
        <p:nvSpPr>
          <p:cNvPr id="41" name="TextBox 40">
            <a:extLst>
              <a:ext uri="{FF2B5EF4-FFF2-40B4-BE49-F238E27FC236}">
                <a16:creationId xmlns:a16="http://schemas.microsoft.com/office/drawing/2014/main" id="{AB467171-4EA4-4CA4-816F-18CF78314D49}"/>
              </a:ext>
            </a:extLst>
          </p:cNvPr>
          <p:cNvSpPr txBox="1"/>
          <p:nvPr/>
        </p:nvSpPr>
        <p:spPr>
          <a:xfrm>
            <a:off x="1967680" y="2785558"/>
            <a:ext cx="846049" cy="369332"/>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Bergen</a:t>
            </a:r>
          </a:p>
        </p:txBody>
      </p:sp>
      <p:sp>
        <p:nvSpPr>
          <p:cNvPr id="43" name="TextBox 42">
            <a:extLst>
              <a:ext uri="{FF2B5EF4-FFF2-40B4-BE49-F238E27FC236}">
                <a16:creationId xmlns:a16="http://schemas.microsoft.com/office/drawing/2014/main" id="{98A3560F-D55D-4622-B934-EB297774A91E}"/>
              </a:ext>
            </a:extLst>
          </p:cNvPr>
          <p:cNvSpPr txBox="1"/>
          <p:nvPr/>
        </p:nvSpPr>
        <p:spPr>
          <a:xfrm>
            <a:off x="1642259" y="1022662"/>
            <a:ext cx="846049" cy="369332"/>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Norges Handelshøyskole</a:t>
            </a:r>
          </a:p>
        </p:txBody>
      </p:sp>
      <p:sp>
        <p:nvSpPr>
          <p:cNvPr id="44" name="TextBox 43">
            <a:extLst>
              <a:ext uri="{FF2B5EF4-FFF2-40B4-BE49-F238E27FC236}">
                <a16:creationId xmlns:a16="http://schemas.microsoft.com/office/drawing/2014/main" id="{523FF6B9-E0E7-4CF2-B241-C28A9AFEF9F2}"/>
              </a:ext>
            </a:extLst>
          </p:cNvPr>
          <p:cNvSpPr txBox="1"/>
          <p:nvPr/>
        </p:nvSpPr>
        <p:spPr>
          <a:xfrm>
            <a:off x="2896166" y="3637383"/>
            <a:ext cx="846049" cy="369332"/>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Høgskulen på Vestlandet</a:t>
            </a:r>
          </a:p>
        </p:txBody>
      </p:sp>
      <p:sp>
        <p:nvSpPr>
          <p:cNvPr id="45" name="TextBox 44">
            <a:extLst>
              <a:ext uri="{FF2B5EF4-FFF2-40B4-BE49-F238E27FC236}">
                <a16:creationId xmlns:a16="http://schemas.microsoft.com/office/drawing/2014/main" id="{F635BD76-B77D-446F-BA1A-0A050813F2FD}"/>
              </a:ext>
            </a:extLst>
          </p:cNvPr>
          <p:cNvSpPr txBox="1"/>
          <p:nvPr/>
        </p:nvSpPr>
        <p:spPr>
          <a:xfrm>
            <a:off x="2267803" y="1749067"/>
            <a:ext cx="846049"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NLA Høgskolen</a:t>
            </a:r>
          </a:p>
        </p:txBody>
      </p:sp>
      <p:sp>
        <p:nvSpPr>
          <p:cNvPr id="46" name="TextBox 45">
            <a:extLst>
              <a:ext uri="{FF2B5EF4-FFF2-40B4-BE49-F238E27FC236}">
                <a16:creationId xmlns:a16="http://schemas.microsoft.com/office/drawing/2014/main" id="{D07FF1F6-A885-4EA9-86E2-0E531492FB47}"/>
              </a:ext>
            </a:extLst>
          </p:cNvPr>
          <p:cNvSpPr txBox="1"/>
          <p:nvPr/>
        </p:nvSpPr>
        <p:spPr>
          <a:xfrm>
            <a:off x="9008510" y="2192653"/>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Norges Idrettshøgskole</a:t>
            </a:r>
          </a:p>
        </p:txBody>
      </p:sp>
      <p:sp>
        <p:nvSpPr>
          <p:cNvPr id="47" name="TextBox 46">
            <a:extLst>
              <a:ext uri="{FF2B5EF4-FFF2-40B4-BE49-F238E27FC236}">
                <a16:creationId xmlns:a16="http://schemas.microsoft.com/office/drawing/2014/main" id="{A6ED10EA-DBC2-4852-AA2C-DD44947ED440}"/>
              </a:ext>
            </a:extLst>
          </p:cNvPr>
          <p:cNvSpPr txBox="1"/>
          <p:nvPr/>
        </p:nvSpPr>
        <p:spPr>
          <a:xfrm>
            <a:off x="7522576" y="4243913"/>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Norges musikkhøgskole</a:t>
            </a:r>
          </a:p>
        </p:txBody>
      </p:sp>
      <p:sp>
        <p:nvSpPr>
          <p:cNvPr id="48" name="TextBox 47">
            <a:extLst>
              <a:ext uri="{FF2B5EF4-FFF2-40B4-BE49-F238E27FC236}">
                <a16:creationId xmlns:a16="http://schemas.microsoft.com/office/drawing/2014/main" id="{6248FD0F-C02D-40E3-8103-70085ACD9D2B}"/>
              </a:ext>
            </a:extLst>
          </p:cNvPr>
          <p:cNvSpPr txBox="1"/>
          <p:nvPr/>
        </p:nvSpPr>
        <p:spPr>
          <a:xfrm>
            <a:off x="10061225" y="3361457"/>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Handelshøyskolen BI</a:t>
            </a:r>
          </a:p>
        </p:txBody>
      </p:sp>
      <p:sp>
        <p:nvSpPr>
          <p:cNvPr id="49" name="TextBox 48">
            <a:extLst>
              <a:ext uri="{FF2B5EF4-FFF2-40B4-BE49-F238E27FC236}">
                <a16:creationId xmlns:a16="http://schemas.microsoft.com/office/drawing/2014/main" id="{0ACD4699-92F3-4D89-9F11-DFBD40B7F5FD}"/>
              </a:ext>
            </a:extLst>
          </p:cNvPr>
          <p:cNvSpPr txBox="1"/>
          <p:nvPr/>
        </p:nvSpPr>
        <p:spPr>
          <a:xfrm>
            <a:off x="10182010" y="4330374"/>
            <a:ext cx="1628930"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Fjellhaug Internasjonale Høgskole</a:t>
            </a:r>
          </a:p>
        </p:txBody>
      </p:sp>
      <p:sp>
        <p:nvSpPr>
          <p:cNvPr id="50" name="TextBox 49">
            <a:extLst>
              <a:ext uri="{FF2B5EF4-FFF2-40B4-BE49-F238E27FC236}">
                <a16:creationId xmlns:a16="http://schemas.microsoft.com/office/drawing/2014/main" id="{2F8CE739-80CD-45F4-9340-9DB43D9DED3A}"/>
              </a:ext>
            </a:extLst>
          </p:cNvPr>
          <p:cNvSpPr txBox="1"/>
          <p:nvPr/>
        </p:nvSpPr>
        <p:spPr>
          <a:xfrm>
            <a:off x="9657482" y="4822304"/>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Kunsthøgskolen i Oslo</a:t>
            </a:r>
          </a:p>
        </p:txBody>
      </p:sp>
      <p:sp>
        <p:nvSpPr>
          <p:cNvPr id="52" name="TextBox 51">
            <a:extLst>
              <a:ext uri="{FF2B5EF4-FFF2-40B4-BE49-F238E27FC236}">
                <a16:creationId xmlns:a16="http://schemas.microsoft.com/office/drawing/2014/main" id="{260CB96D-B15D-4F1D-BE30-741B14CF4DF0}"/>
              </a:ext>
            </a:extLst>
          </p:cNvPr>
          <p:cNvSpPr txBox="1"/>
          <p:nvPr/>
        </p:nvSpPr>
        <p:spPr>
          <a:xfrm>
            <a:off x="7844561" y="4811650"/>
            <a:ext cx="1621486"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Arkitektur- og designhøgskolen</a:t>
            </a:r>
          </a:p>
        </p:txBody>
      </p:sp>
      <p:sp>
        <p:nvSpPr>
          <p:cNvPr id="53" name="TextBox 52">
            <a:extLst>
              <a:ext uri="{FF2B5EF4-FFF2-40B4-BE49-F238E27FC236}">
                <a16:creationId xmlns:a16="http://schemas.microsoft.com/office/drawing/2014/main" id="{3B060FD7-26E2-4A1B-97C4-E70896CB7103}"/>
              </a:ext>
            </a:extLst>
          </p:cNvPr>
          <p:cNvSpPr txBox="1"/>
          <p:nvPr/>
        </p:nvSpPr>
        <p:spPr>
          <a:xfrm>
            <a:off x="8750085" y="3916372"/>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Oslo</a:t>
            </a:r>
          </a:p>
        </p:txBody>
      </p:sp>
      <p:sp>
        <p:nvSpPr>
          <p:cNvPr id="54" name="TextBox 53">
            <a:extLst>
              <a:ext uri="{FF2B5EF4-FFF2-40B4-BE49-F238E27FC236}">
                <a16:creationId xmlns:a16="http://schemas.microsoft.com/office/drawing/2014/main" id="{49EBD6EE-2F56-4590-885D-D8699E514C74}"/>
              </a:ext>
            </a:extLst>
          </p:cNvPr>
          <p:cNvSpPr txBox="1"/>
          <p:nvPr/>
        </p:nvSpPr>
        <p:spPr>
          <a:xfrm>
            <a:off x="8523860" y="4386788"/>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Politihøgskolen</a:t>
            </a:r>
          </a:p>
        </p:txBody>
      </p:sp>
      <p:sp>
        <p:nvSpPr>
          <p:cNvPr id="58" name="TextBox 57">
            <a:extLst>
              <a:ext uri="{FF2B5EF4-FFF2-40B4-BE49-F238E27FC236}">
                <a16:creationId xmlns:a16="http://schemas.microsoft.com/office/drawing/2014/main" id="{19DFDF49-1AC2-4A04-ACE9-BEFE3F24851D}"/>
              </a:ext>
            </a:extLst>
          </p:cNvPr>
          <p:cNvSpPr txBox="1"/>
          <p:nvPr/>
        </p:nvSpPr>
        <p:spPr>
          <a:xfrm>
            <a:off x="8992537" y="5059994"/>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OsloMet – Storbyuniversitetet</a:t>
            </a:r>
          </a:p>
        </p:txBody>
      </p:sp>
      <p:cxnSp>
        <p:nvCxnSpPr>
          <p:cNvPr id="8" name="Straight Connector 7">
            <a:extLst>
              <a:ext uri="{FF2B5EF4-FFF2-40B4-BE49-F238E27FC236}">
                <a16:creationId xmlns:a16="http://schemas.microsoft.com/office/drawing/2014/main" id="{3F40A3FC-D3BD-4EF0-AF3B-86DBF559C939}"/>
              </a:ext>
            </a:extLst>
          </p:cNvPr>
          <p:cNvCxnSpPr>
            <a:cxnSpLocks/>
          </p:cNvCxnSpPr>
          <p:nvPr/>
        </p:nvCxnSpPr>
        <p:spPr>
          <a:xfrm>
            <a:off x="2080727" y="4006715"/>
            <a:ext cx="1496321" cy="1388266"/>
          </a:xfrm>
          <a:prstGeom prst="line">
            <a:avLst/>
          </a:prstGeom>
          <a:ln>
            <a:solidFill>
              <a:srgbClr val="4E5DA7"/>
            </a:solidFill>
            <a:headEnd/>
            <a:tailEnd/>
          </a:ln>
          <a:extLst>
            <a:ext uri="{909E8E84-426E-40DD-AFC4-6F175D3DCCD1}">
              <a14:hiddenFill xmlns:a14="http://schemas.microsoft.com/office/drawing/2010/main">
                <a:noFill/>
              </a14:hiddenFill>
            </a:ext>
          </a:extLst>
        </p:spPr>
        <p:style>
          <a:lnRef idx="2">
            <a:schemeClr val="accent5"/>
          </a:lnRef>
          <a:fillRef idx="0">
            <a:schemeClr val="accent5"/>
          </a:fillRef>
          <a:effectRef idx="1">
            <a:schemeClr val="accent5"/>
          </a:effectRef>
          <a:fontRef idx="minor">
            <a:schemeClr val="tx1"/>
          </a:fontRef>
        </p:style>
      </p:cxnSp>
      <p:cxnSp>
        <p:nvCxnSpPr>
          <p:cNvPr id="59" name="Straight Connector 58">
            <a:extLst>
              <a:ext uri="{FF2B5EF4-FFF2-40B4-BE49-F238E27FC236}">
                <a16:creationId xmlns:a16="http://schemas.microsoft.com/office/drawing/2014/main" id="{557930D9-B64B-4239-8F6D-8E4B351023EA}"/>
              </a:ext>
            </a:extLst>
          </p:cNvPr>
          <p:cNvCxnSpPr>
            <a:cxnSpLocks/>
          </p:cNvCxnSpPr>
          <p:nvPr/>
        </p:nvCxnSpPr>
        <p:spPr>
          <a:xfrm flipV="1">
            <a:off x="5787069" y="5451627"/>
            <a:ext cx="1549581" cy="162422"/>
          </a:xfrm>
          <a:prstGeom prst="line">
            <a:avLst/>
          </a:prstGeom>
          <a:ln>
            <a:solidFill>
              <a:srgbClr val="4E5DA7"/>
            </a:solidFill>
            <a:headEnd/>
            <a:tailEnd/>
          </a:ln>
          <a:extLst>
            <a:ext uri="{909E8E84-426E-40DD-AFC4-6F175D3DCCD1}">
              <a14:hiddenFill xmlns:a14="http://schemas.microsoft.com/office/drawing/2010/main">
                <a:noFill/>
              </a14:hiddenFill>
            </a:ext>
          </a:extLst>
        </p:spPr>
        <p:style>
          <a:lnRef idx="2">
            <a:schemeClr val="accent5"/>
          </a:lnRef>
          <a:fillRef idx="0">
            <a:schemeClr val="accent5"/>
          </a:fillRef>
          <a:effectRef idx="1">
            <a:schemeClr val="accent5"/>
          </a:effectRef>
          <a:fontRef idx="minor">
            <a:schemeClr val="tx1"/>
          </a:fontRef>
        </p:style>
      </p:cxnSp>
      <p:sp>
        <p:nvSpPr>
          <p:cNvPr id="3" name="Oval 2">
            <a:extLst>
              <a:ext uri="{FF2B5EF4-FFF2-40B4-BE49-F238E27FC236}">
                <a16:creationId xmlns:a16="http://schemas.microsoft.com/office/drawing/2014/main" id="{0FB0843A-BBC4-4D44-B4BD-76A8D0A00A4C}"/>
              </a:ext>
            </a:extLst>
          </p:cNvPr>
          <p:cNvSpPr/>
          <p:nvPr/>
        </p:nvSpPr>
        <p:spPr>
          <a:xfrm>
            <a:off x="3352380" y="5766689"/>
            <a:ext cx="1515690" cy="506630"/>
          </a:xfrm>
          <a:prstGeom prst="ellipse">
            <a:avLst/>
          </a:prstGeom>
          <a:solidFill>
            <a:schemeClr val="accent2">
              <a:alpha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421446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12001" y="331098"/>
            <a:ext cx="8947356" cy="639286"/>
          </a:xfrm>
        </p:spPr>
        <p:txBody>
          <a:bodyPr>
            <a:normAutofit/>
          </a:bodyPr>
          <a:lstStyle/>
          <a:p>
            <a:r>
              <a:rPr lang="nb-NO" sz="1600" b="1" dirty="0">
                <a:solidFill>
                  <a:schemeClr val="tx1">
                    <a:lumMod val="50000"/>
                    <a:lumOff val="50000"/>
                  </a:schemeClr>
                </a:solidFill>
              </a:rPr>
              <a:t>Prosjektinformasjon</a:t>
            </a:r>
            <a:r>
              <a:rPr lang="nb-NO" sz="1600" b="1" dirty="0"/>
              <a:t> </a:t>
            </a:r>
          </a:p>
          <a:p>
            <a:endParaRPr lang="nb-NO" sz="1600" b="1" dirty="0"/>
          </a:p>
        </p:txBody>
      </p:sp>
      <p:sp>
        <p:nvSpPr>
          <p:cNvPr id="23" name="Text Placeholder 22"/>
          <p:cNvSpPr>
            <a:spLocks noGrp="1"/>
          </p:cNvSpPr>
          <p:nvPr>
            <p:ph type="body" sz="quarter" idx="26"/>
          </p:nvPr>
        </p:nvSpPr>
        <p:spPr>
          <a:xfrm>
            <a:off x="826351" y="1839373"/>
            <a:ext cx="3090556" cy="2706348"/>
          </a:xfrm>
        </p:spPr>
        <p:txBody>
          <a:bodyPr>
            <a:noAutofit/>
          </a:bodyPr>
          <a:lstStyle/>
          <a:p>
            <a:pPr marL="0" indent="0">
              <a:buNone/>
            </a:pPr>
            <a:r>
              <a:rPr lang="nb-NO" sz="1100" cap="none" dirty="0"/>
              <a:t>Ipsos har på vegne av Universitetet i Agder gjennomført en spørreundersøkelse som kartlegger mobbing og trakassering i universitets- og høyskolesektoren. </a:t>
            </a:r>
          </a:p>
          <a:p>
            <a:pPr marL="0" indent="0">
              <a:buNone/>
            </a:pPr>
            <a:r>
              <a:rPr lang="nb-NO" sz="1100" cap="none" dirty="0"/>
              <a:t>Formålet med undersøkelsen er å kartlegge omfang og frekvens av mobbing og trakassering på arbeidsplassen, samt tilfeller av seksuell trakassering og seksuelle overgrep. </a:t>
            </a:r>
          </a:p>
          <a:p>
            <a:pPr marL="0" indent="0">
              <a:buNone/>
            </a:pPr>
            <a:r>
              <a:rPr lang="nb-NO" sz="1100" cap="none" dirty="0"/>
              <a:t>Undersøkelsen ble sendt ut til 42778 ansatte ved 26 deltagende UH-institusjoner. Totalt ble undersøkelsen besvart av 17984 respondenter, noe som gir en responsrate på 42 %. undersøkelsen ble gjennomført mellom 20. mai og 11. juni 2019. </a:t>
            </a:r>
          </a:p>
          <a:p>
            <a:pPr marL="0" indent="0">
              <a:buNone/>
            </a:pPr>
            <a:r>
              <a:rPr lang="nb-NO" sz="1100" cap="none" dirty="0"/>
              <a:t>Undersøkelsen er en populasjonsundersøkelse hvor alle ansatte er invitert til å delta. Det er derfor ikke trukket et utvalg på forhånd, og vi har ikke spesifiserte kvoter på bakgrunnsvariabler hos de ansatte. </a:t>
            </a:r>
          </a:p>
          <a:p>
            <a:pPr marL="0" indent="0">
              <a:buNone/>
            </a:pPr>
            <a:r>
              <a:rPr lang="nb-NO" sz="1100" cap="none" dirty="0"/>
              <a:t>Av denne grunn så gjøres det ingen generaliseringer til den øvrige populasjonen som ikke har svart. </a:t>
            </a:r>
          </a:p>
        </p:txBody>
      </p:sp>
      <p:cxnSp>
        <p:nvCxnSpPr>
          <p:cNvPr id="17" name="Straight Connector 16">
            <a:extLst>
              <a:ext uri="{FF2B5EF4-FFF2-40B4-BE49-F238E27FC236}">
                <a16:creationId xmlns:a16="http://schemas.microsoft.com/office/drawing/2014/main" id="{9A8E248A-3CFC-4104-958B-5D52D7BB4733}"/>
              </a:ext>
            </a:extLst>
          </p:cNvPr>
          <p:cNvCxnSpPr>
            <a:cxnSpLocks/>
          </p:cNvCxnSpPr>
          <p:nvPr/>
        </p:nvCxnSpPr>
        <p:spPr>
          <a:xfrm flipV="1">
            <a:off x="553328" y="1614638"/>
            <a:ext cx="11080779" cy="26645"/>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8" name="TextBox 17">
            <a:extLst>
              <a:ext uri="{FF2B5EF4-FFF2-40B4-BE49-F238E27FC236}">
                <a16:creationId xmlns:a16="http://schemas.microsoft.com/office/drawing/2014/main" id="{A36A933E-41DB-4720-BFC2-ECF2D7AB0567}"/>
              </a:ext>
            </a:extLst>
          </p:cNvPr>
          <p:cNvSpPr txBox="1"/>
          <p:nvPr/>
        </p:nvSpPr>
        <p:spPr>
          <a:xfrm>
            <a:off x="979026" y="1315200"/>
            <a:ext cx="2848338"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Bakgrunn, formål og metode</a:t>
            </a:r>
          </a:p>
        </p:txBody>
      </p:sp>
      <p:sp>
        <p:nvSpPr>
          <p:cNvPr id="21" name="Text Placeholder 22">
            <a:extLst>
              <a:ext uri="{FF2B5EF4-FFF2-40B4-BE49-F238E27FC236}">
                <a16:creationId xmlns:a16="http://schemas.microsoft.com/office/drawing/2014/main" id="{6B5F195A-A339-4B17-BF14-34B69D4753EB}"/>
              </a:ext>
            </a:extLst>
          </p:cNvPr>
          <p:cNvSpPr txBox="1">
            <a:spLocks/>
          </p:cNvSpPr>
          <p:nvPr/>
        </p:nvSpPr>
        <p:spPr>
          <a:xfrm>
            <a:off x="8598461" y="1839373"/>
            <a:ext cx="2767189" cy="2706348"/>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100" dirty="0"/>
              <a:t>Spørreskjemaet er utarbeidet av Ipsos i samarbeid med oppdragsgiver, og finnes som vedlegg til denne rapporten. </a:t>
            </a:r>
          </a:p>
          <a:p>
            <a:pPr marL="0" indent="0">
              <a:buNone/>
            </a:pPr>
            <a:r>
              <a:rPr lang="nb-NO" sz="1100" dirty="0"/>
              <a:t>Undersøkelsen stiller spørsmål om fire tema: </a:t>
            </a:r>
          </a:p>
          <a:p>
            <a:pPr>
              <a:buAutoNum type="arabicPeriod"/>
            </a:pPr>
            <a:r>
              <a:rPr lang="en-GB" sz="1100" dirty="0"/>
              <a:t>Mobbing og trakassering</a:t>
            </a:r>
            <a:endParaRPr lang="nb-NO" sz="1100" dirty="0"/>
          </a:p>
          <a:p>
            <a:pPr>
              <a:buAutoNum type="arabicPeriod"/>
            </a:pPr>
            <a:r>
              <a:rPr lang="en-GB" sz="1100" dirty="0"/>
              <a:t>Seksuell trakassering</a:t>
            </a:r>
          </a:p>
          <a:p>
            <a:pPr>
              <a:buAutoNum type="arabicPeriod"/>
            </a:pPr>
            <a:r>
              <a:rPr lang="en-GB" sz="1100" dirty="0"/>
              <a:t>Seksuelle overgrep</a:t>
            </a:r>
            <a:endParaRPr lang="nb-NO" sz="1100" dirty="0"/>
          </a:p>
          <a:p>
            <a:pPr>
              <a:buAutoNum type="arabicPeriod"/>
            </a:pPr>
            <a:r>
              <a:rPr lang="en-GB" sz="1100" dirty="0"/>
              <a:t>Kjennskap til og erfaring med varslingssystem</a:t>
            </a:r>
          </a:p>
          <a:p>
            <a:pPr marL="0" indent="0">
              <a:buNone/>
            </a:pPr>
            <a:r>
              <a:rPr lang="nb-NO" sz="1100" dirty="0"/>
              <a:t>Spørreskjemaet inneholder en rekke utdypende spørsmål om form, frekvens og avsender av de forskjellige formene for negativ oppmerksomhet, i tillegg til spørsmål om bakgrunnsvariabler som kjønn, alder og  stillingsbeskrivelse.</a:t>
            </a:r>
          </a:p>
          <a:p>
            <a:pPr marL="0" indent="0">
              <a:buNone/>
            </a:pPr>
            <a:endParaRPr lang="nb-NO" sz="1100" dirty="0"/>
          </a:p>
        </p:txBody>
      </p:sp>
      <p:sp>
        <p:nvSpPr>
          <p:cNvPr id="24" name="TextBox 23">
            <a:extLst>
              <a:ext uri="{FF2B5EF4-FFF2-40B4-BE49-F238E27FC236}">
                <a16:creationId xmlns:a16="http://schemas.microsoft.com/office/drawing/2014/main" id="{195CB9F2-B780-462C-9BE3-036B2DB7A2E9}"/>
              </a:ext>
            </a:extLst>
          </p:cNvPr>
          <p:cNvSpPr txBox="1"/>
          <p:nvPr/>
        </p:nvSpPr>
        <p:spPr>
          <a:xfrm>
            <a:off x="9019728" y="1280731"/>
            <a:ext cx="1924655"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Om spørreskjema</a:t>
            </a:r>
          </a:p>
        </p:txBody>
      </p:sp>
      <p:sp>
        <p:nvSpPr>
          <p:cNvPr id="15" name="Text Placeholder 22">
            <a:extLst>
              <a:ext uri="{FF2B5EF4-FFF2-40B4-BE49-F238E27FC236}">
                <a16:creationId xmlns:a16="http://schemas.microsoft.com/office/drawing/2014/main" id="{1ECF9600-E909-4006-9185-2BCC1171FC78}"/>
              </a:ext>
            </a:extLst>
          </p:cNvPr>
          <p:cNvSpPr txBox="1">
            <a:spLocks/>
          </p:cNvSpPr>
          <p:nvPr/>
        </p:nvSpPr>
        <p:spPr>
          <a:xfrm>
            <a:off x="4874089" y="1839373"/>
            <a:ext cx="2767189" cy="2706348"/>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b-NO" sz="1100" dirty="0"/>
              <a:t>Denne rapporten fremstiller svarene fra respondenter ved Universitetet i Sørøst-Norge. </a:t>
            </a:r>
          </a:p>
          <a:p>
            <a:pPr marL="0" indent="0">
              <a:buNone/>
            </a:pPr>
            <a:r>
              <a:rPr lang="nb-NO" sz="1100" dirty="0"/>
              <a:t>Det ble utsendt 1969 intervjuforespørsler til USN, med 923 registrerte svar. Dette tilsvarer en svarprosent på 48 % og er 5 % over gjennomsnittet.</a:t>
            </a:r>
          </a:p>
          <a:p>
            <a:pPr marL="0" indent="0">
              <a:buFont typeface="Arial" panose="020B0604020202020204" pitchFamily="34" charset="0"/>
              <a:buNone/>
            </a:pPr>
            <a:r>
              <a:rPr lang="nb-NO" sz="1100" dirty="0"/>
              <a:t>Kommentarene som gis til de grafiske fremstillingene av tallene bemerker hvilke bakgrunnsvariabler som utmerker seg som viktige forskjeller i de avgitte svarene. </a:t>
            </a:r>
          </a:p>
          <a:p>
            <a:pPr marL="0" indent="0">
              <a:buFont typeface="Arial" panose="020B0604020202020204" pitchFamily="34" charset="0"/>
              <a:buNone/>
            </a:pPr>
            <a:r>
              <a:rPr lang="nb-NO" sz="1100" dirty="0"/>
              <a:t>Hvis det er signifikant flere kvinner enn menn som avgir et svar, så bemerkes dette i teksten. Det samme gjelder for alder, stillingskategori og lederansvar. </a:t>
            </a:r>
          </a:p>
          <a:p>
            <a:pPr marL="0" indent="0">
              <a:buFont typeface="Arial" panose="020B0604020202020204" pitchFamily="34" charset="0"/>
              <a:buNone/>
            </a:pPr>
            <a:r>
              <a:rPr lang="nb-NO" sz="1100" dirty="0"/>
              <a:t>Rapporten består av fire deler pluss en del med bakgrunnsvariabler. Rapporten leveres også spørreskjema som vedlegg. </a:t>
            </a:r>
          </a:p>
          <a:p>
            <a:pPr marL="0" indent="0">
              <a:buFont typeface="Arial" panose="020B0604020202020204" pitchFamily="34" charset="0"/>
              <a:buNone/>
            </a:pPr>
            <a:r>
              <a:rPr lang="nb-NO" sz="1100" dirty="0"/>
              <a:t>Der hvor det ikke er kommentarer om signifikante variasjoner mellom kategorier på bakgrunnsvariabler, så er det enten ingen betydelige forskjeller mellom kategoriene i en variabel eller så er bakgrunnsvariablene utelatt av anonymitetshensyn. </a:t>
            </a:r>
          </a:p>
          <a:p>
            <a:pPr marL="0" indent="0">
              <a:buFont typeface="Arial" panose="020B0604020202020204" pitchFamily="34" charset="0"/>
              <a:buNone/>
            </a:pPr>
            <a:r>
              <a:rPr lang="nb-NO" sz="1100" dirty="0"/>
              <a:t> </a:t>
            </a:r>
          </a:p>
          <a:p>
            <a:pPr marL="457200" lvl="1" indent="0">
              <a:buFont typeface="Arial" panose="020B0604020202020204" pitchFamily="34" charset="0"/>
              <a:buNone/>
            </a:pPr>
            <a:endParaRPr lang="nb-NO" sz="700" dirty="0">
              <a:solidFill>
                <a:srgbClr val="636363"/>
              </a:solidFill>
            </a:endParaRPr>
          </a:p>
        </p:txBody>
      </p:sp>
      <p:sp>
        <p:nvSpPr>
          <p:cNvPr id="16" name="TextBox 15">
            <a:extLst>
              <a:ext uri="{FF2B5EF4-FFF2-40B4-BE49-F238E27FC236}">
                <a16:creationId xmlns:a16="http://schemas.microsoft.com/office/drawing/2014/main" id="{471BE70D-6682-465F-86EF-B08467637388}"/>
              </a:ext>
            </a:extLst>
          </p:cNvPr>
          <p:cNvSpPr txBox="1"/>
          <p:nvPr/>
        </p:nvSpPr>
        <p:spPr>
          <a:xfrm>
            <a:off x="4874089" y="1304711"/>
            <a:ext cx="2408270"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Om institusjonsrapporten</a:t>
            </a:r>
          </a:p>
        </p:txBody>
      </p:sp>
    </p:spTree>
    <p:extLst>
      <p:ext uri="{BB962C8B-B14F-4D97-AF65-F5344CB8AC3E}">
        <p14:creationId xmlns:p14="http://schemas.microsoft.com/office/powerpoint/2010/main" val="1721134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08592" y="328234"/>
            <a:ext cx="8947356" cy="639286"/>
          </a:xfrm>
        </p:spPr>
        <p:txBody>
          <a:bodyPr>
            <a:normAutofit/>
          </a:bodyPr>
          <a:lstStyle/>
          <a:p>
            <a:r>
              <a:rPr lang="nb-NO" sz="1600" b="1" dirty="0">
                <a:solidFill>
                  <a:schemeClr val="tx1">
                    <a:lumMod val="50000"/>
                    <a:lumOff val="50000"/>
                  </a:schemeClr>
                </a:solidFill>
              </a:rPr>
              <a:t>Prosjektinformasjon</a:t>
            </a:r>
            <a:r>
              <a:rPr lang="nb-NO" sz="1600" b="1" dirty="0"/>
              <a:t> </a:t>
            </a:r>
          </a:p>
          <a:p>
            <a:endParaRPr lang="nb-NO" sz="1600" b="1" dirty="0"/>
          </a:p>
        </p:txBody>
      </p:sp>
      <p:sp>
        <p:nvSpPr>
          <p:cNvPr id="12" name="Text Placeholder 22">
            <a:extLst>
              <a:ext uri="{FF2B5EF4-FFF2-40B4-BE49-F238E27FC236}">
                <a16:creationId xmlns:a16="http://schemas.microsoft.com/office/drawing/2014/main" id="{D30666A2-EF1F-41DC-A0D4-32A581086AB9}"/>
              </a:ext>
            </a:extLst>
          </p:cNvPr>
          <p:cNvSpPr txBox="1">
            <a:spLocks/>
          </p:cNvSpPr>
          <p:nvPr/>
        </p:nvSpPr>
        <p:spPr>
          <a:xfrm>
            <a:off x="3973772" y="1328194"/>
            <a:ext cx="4244453" cy="2706348"/>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400" dirty="0"/>
              <a:t>Gitt undersøkelsens sensitive temaer så er det flere spørsmål hvor det kun oppgis total andel per svaralternativ, uten respondentenes bakgrunnsvariabler. </a:t>
            </a:r>
          </a:p>
          <a:p>
            <a:pPr marL="0" indent="0">
              <a:buNone/>
            </a:pPr>
            <a:r>
              <a:rPr lang="nb-NO" sz="1400" dirty="0"/>
              <a:t>Vi oppgir ikke bakgrunnsvariabler som kjønn, alder og stilling der hvor det er under 10 respondenter som har avgitt et svaralternativ i den hensikt å utelukke enhver mulighet til å utgi personidentifiserende data. Et unntak fra dette er i den nasjonale rapporten, hvor det ikke finnes noen referanser til hvilken institusjon respondenten tilhører. </a:t>
            </a:r>
          </a:p>
          <a:p>
            <a:pPr marL="0" indent="0">
              <a:buNone/>
            </a:pPr>
            <a:r>
              <a:rPr lang="nb-NO" sz="1400" dirty="0"/>
              <a:t>Vi oppgir heller ikke svar på oppfølgingsspørsmål dersom basen består av færre enn 10 respondenter. Dette gjøres fordi Ipsos ikke kan kjenne til interne forhold som gjør at respondentenes svar kan være personidentifiserende. </a:t>
            </a:r>
          </a:p>
          <a:p>
            <a:pPr marL="0" indent="0">
              <a:buNone/>
            </a:pPr>
            <a:r>
              <a:rPr lang="nb-NO" sz="1400" dirty="0"/>
              <a:t>Bakgrunnsvariabler er også tilbakeholdt der hvor det på tross av antallet respondenter kan være personidentifiserende informasjon. </a:t>
            </a:r>
          </a:p>
          <a:p>
            <a:pPr marL="0" indent="0">
              <a:buNone/>
            </a:pPr>
            <a:r>
              <a:rPr lang="nb-NO" sz="1400" dirty="0"/>
              <a:t>Dette er et valg som er truffet uavhengig av oppdragsgiver, og eventuelle spørsmål om disse vurderingene skal rettes til Ipsos. </a:t>
            </a:r>
          </a:p>
          <a:p>
            <a:pPr marL="0" indent="0">
              <a:buNone/>
            </a:pPr>
            <a:r>
              <a:rPr lang="nb-NO" sz="1400" dirty="0"/>
              <a:t> </a:t>
            </a:r>
          </a:p>
        </p:txBody>
      </p:sp>
      <p:cxnSp>
        <p:nvCxnSpPr>
          <p:cNvPr id="13" name="Straight Connector 12">
            <a:extLst>
              <a:ext uri="{FF2B5EF4-FFF2-40B4-BE49-F238E27FC236}">
                <a16:creationId xmlns:a16="http://schemas.microsoft.com/office/drawing/2014/main" id="{2B0E6B2E-C781-4528-92D3-531954B14FDD}"/>
              </a:ext>
            </a:extLst>
          </p:cNvPr>
          <p:cNvCxnSpPr>
            <a:cxnSpLocks/>
          </p:cNvCxnSpPr>
          <p:nvPr/>
        </p:nvCxnSpPr>
        <p:spPr>
          <a:xfrm flipV="1">
            <a:off x="2267828" y="1090065"/>
            <a:ext cx="7656342" cy="39252"/>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4" name="TextBox 13">
            <a:extLst>
              <a:ext uri="{FF2B5EF4-FFF2-40B4-BE49-F238E27FC236}">
                <a16:creationId xmlns:a16="http://schemas.microsoft.com/office/drawing/2014/main" id="{222C20CF-5AD8-422E-BF15-1CA03EF58F35}"/>
              </a:ext>
            </a:extLst>
          </p:cNvPr>
          <p:cNvSpPr txBox="1"/>
          <p:nvPr/>
        </p:nvSpPr>
        <p:spPr>
          <a:xfrm>
            <a:off x="4329186" y="737010"/>
            <a:ext cx="3533623"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Anonymitetshensyn</a:t>
            </a:r>
          </a:p>
        </p:txBody>
      </p:sp>
    </p:spTree>
    <p:extLst>
      <p:ext uri="{BB962C8B-B14F-4D97-AF65-F5344CB8AC3E}">
        <p14:creationId xmlns:p14="http://schemas.microsoft.com/office/powerpoint/2010/main" val="1008985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12001" y="331098"/>
            <a:ext cx="8947356" cy="639286"/>
          </a:xfrm>
        </p:spPr>
        <p:txBody>
          <a:bodyPr>
            <a:normAutofit/>
          </a:bodyPr>
          <a:lstStyle/>
          <a:p>
            <a:r>
              <a:rPr lang="nb-NO" sz="1600" b="1" dirty="0">
                <a:solidFill>
                  <a:schemeClr val="tx1">
                    <a:lumMod val="50000"/>
                    <a:lumOff val="50000"/>
                  </a:schemeClr>
                </a:solidFill>
              </a:rPr>
              <a:t>Prosjektinformasjon</a:t>
            </a:r>
            <a:r>
              <a:rPr lang="nb-NO" sz="1600" b="1" dirty="0"/>
              <a:t> </a:t>
            </a:r>
          </a:p>
          <a:p>
            <a:endParaRPr lang="nb-NO" sz="1600" b="1" dirty="0"/>
          </a:p>
        </p:txBody>
      </p:sp>
      <p:sp>
        <p:nvSpPr>
          <p:cNvPr id="23" name="Text Placeholder 22"/>
          <p:cNvSpPr>
            <a:spLocks noGrp="1"/>
          </p:cNvSpPr>
          <p:nvPr>
            <p:ph type="body" sz="quarter" idx="26"/>
          </p:nvPr>
        </p:nvSpPr>
        <p:spPr>
          <a:xfrm>
            <a:off x="1428750" y="1344607"/>
            <a:ext cx="2857926" cy="2706348"/>
          </a:xfrm>
        </p:spPr>
        <p:txBody>
          <a:bodyPr>
            <a:noAutofit/>
          </a:bodyPr>
          <a:lstStyle/>
          <a:p>
            <a:pPr marL="0" indent="0">
              <a:buNone/>
            </a:pPr>
            <a:r>
              <a:rPr lang="nb-NO" sz="1100" cap="none" dirty="0"/>
              <a:t>Det forekommer utfordringer ved alle spørreundersøkelser som kan påvirke resultatene. I denne undersøkelsen, som er en populasjonsundersøkelse, så er den viktigste utfordringen er at vi ikke kjenner karakteristika blant de som avstår fra å svare. Medlemmene av en populasjon som ikke svarer bør ideelt sett være normalfordelt og kun bestå av tilfeldige forskjeller på bakgrunnsvariabler. </a:t>
            </a:r>
          </a:p>
          <a:p>
            <a:pPr marL="0" indent="0">
              <a:buNone/>
            </a:pPr>
            <a:r>
              <a:rPr lang="nb-NO" sz="1100" cap="none" dirty="0"/>
              <a:t>Vi at det er flere menn enn kvinner som har latt være å svare på undersøkelsen, med det resultat at andelen kvinner som har svart på undersøkelsen er høyere enn andelen kvinner som jobber i UH-sektoren. Dette utgjør en skjevhet i utvalget, siden kvinnenes svar utgjør en større andel av totalen. </a:t>
            </a:r>
          </a:p>
          <a:p>
            <a:pPr marL="0" indent="0">
              <a:buNone/>
            </a:pPr>
            <a:r>
              <a:rPr lang="nb-NO" sz="1100" cap="none" dirty="0"/>
              <a:t>Det kan være flere grunner til denne skjevheten. For det første vet vi at kvinner – i gjennomsnitt – har en høyere responsrate på spørreundersøkelser. For det andre så kan tematikken være avgjørende. Hvis det er slik at en gruppe oftere blir utsatt for mobbing og trakassering, eller seksuell trakassering eller overgrep, så kan denne gruppen være mer tilbøyelig til å ville svare på undersøkelsen. </a:t>
            </a:r>
          </a:p>
        </p:txBody>
      </p:sp>
      <p:sp>
        <p:nvSpPr>
          <p:cNvPr id="18" name="TextBox 17">
            <a:extLst>
              <a:ext uri="{FF2B5EF4-FFF2-40B4-BE49-F238E27FC236}">
                <a16:creationId xmlns:a16="http://schemas.microsoft.com/office/drawing/2014/main" id="{A36A933E-41DB-4720-BFC2-ECF2D7AB0567}"/>
              </a:ext>
            </a:extLst>
          </p:cNvPr>
          <p:cNvSpPr txBox="1"/>
          <p:nvPr/>
        </p:nvSpPr>
        <p:spPr>
          <a:xfrm>
            <a:off x="4261792" y="881889"/>
            <a:ext cx="3533623"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Metodiske utfordringer</a:t>
            </a:r>
          </a:p>
        </p:txBody>
      </p:sp>
      <p:sp>
        <p:nvSpPr>
          <p:cNvPr id="21" name="Text Placeholder 22">
            <a:extLst>
              <a:ext uri="{FF2B5EF4-FFF2-40B4-BE49-F238E27FC236}">
                <a16:creationId xmlns:a16="http://schemas.microsoft.com/office/drawing/2014/main" id="{6B5F195A-A339-4B17-BF14-34B69D4753EB}"/>
              </a:ext>
            </a:extLst>
          </p:cNvPr>
          <p:cNvSpPr txBox="1">
            <a:spLocks/>
          </p:cNvSpPr>
          <p:nvPr/>
        </p:nvSpPr>
        <p:spPr>
          <a:xfrm>
            <a:off x="7770532" y="1344607"/>
            <a:ext cx="2857926" cy="3403194"/>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100" dirty="0"/>
              <a:t>Det ville også vært uheldig å vekte svarene til de som har rapportert om for eksempel seksuelle overgrep på bakgrunn av kjønnsbalansen i utvalget. </a:t>
            </a:r>
          </a:p>
          <a:p>
            <a:pPr marL="0" indent="0">
              <a:buNone/>
            </a:pPr>
            <a:r>
              <a:rPr lang="nb-NO" sz="1100" dirty="0"/>
              <a:t>Konsekvensen av dette er at vi benytter formuleringen «X % av respondentene har opplevd…» kontra «X % av ansatte i UH-sektoren har opplevd». Det er viktig å være klar over forskjellen mellom disse to, men med en responsrate på 42 % av hele populasjonen så er vi også sikre på at vi har avdekket generelle tendenser uten at hele populasjonen har avgitt svar.</a:t>
            </a:r>
          </a:p>
          <a:p>
            <a:pPr marL="0" indent="0">
              <a:buNone/>
            </a:pPr>
            <a:r>
              <a:rPr lang="nb-NO" sz="1100" dirty="0"/>
              <a:t>Vi mener derfor at undersøkelsen gir oss viktig innsikt i UH-sektoren uten at vi behøver å vekte resultatene. </a:t>
            </a:r>
          </a:p>
        </p:txBody>
      </p:sp>
      <p:sp>
        <p:nvSpPr>
          <p:cNvPr id="8" name="Text Placeholder 22">
            <a:extLst>
              <a:ext uri="{FF2B5EF4-FFF2-40B4-BE49-F238E27FC236}">
                <a16:creationId xmlns:a16="http://schemas.microsoft.com/office/drawing/2014/main" id="{84771BD3-1541-413B-9E3D-4A466067EF7C}"/>
              </a:ext>
            </a:extLst>
          </p:cNvPr>
          <p:cNvSpPr txBox="1">
            <a:spLocks/>
          </p:cNvSpPr>
          <p:nvPr/>
        </p:nvSpPr>
        <p:spPr>
          <a:xfrm>
            <a:off x="4599641" y="1344607"/>
            <a:ext cx="2857926" cy="3403194"/>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100" dirty="0"/>
              <a:t>Det kan også forholde seg motsatt, at grupper som sjeldnere blir utsatt for dette ikke føler det nødvendig å la sin stemme bli hørt. </a:t>
            </a:r>
          </a:p>
          <a:p>
            <a:pPr marL="0" indent="0">
              <a:buNone/>
            </a:pPr>
            <a:r>
              <a:rPr lang="nb-NO" sz="1100" dirty="0"/>
              <a:t>Disse vurderingene er avgjørende når man skal bedømme svarenes representativitet. Hvis det ikke er noen systematiske forskjeller mellom gruppen som har svart og gruppen som ikke har svart, så kan vi generalisere svarene til å gjelde hele populasjonen. Hvis dette ikke er tilfelle, så kan vi ikke si noe mer om populasjonen enn det som begrenser seg til utvalgets svar.</a:t>
            </a:r>
          </a:p>
          <a:p>
            <a:pPr marL="0" indent="0">
              <a:buNone/>
            </a:pPr>
            <a:r>
              <a:rPr lang="nb-NO" sz="1100" dirty="0"/>
              <a:t>I utvalgsundersøkelser, der hvor man trekker et randomisert utvalg av populasjonen på forhånd, så vekter vi svarene i etterkant etter kjente karakteristika i populasjonen som helhet. Dette gjøres ikke i denne undersøkelsen av flere grunner: </a:t>
            </a:r>
          </a:p>
          <a:p>
            <a:pPr marL="0" indent="0">
              <a:buNone/>
            </a:pPr>
            <a:r>
              <a:rPr lang="nb-NO" sz="1100" dirty="0"/>
              <a:t>Dette er en populasjonsundersøkelse, og ikke en utvalgsundersøkelse som trekker et utvalg fra en liten del av populasjonen med den hensikt å generalisere svarene til den øvrige populasjonen. Denne undersøkelsen skal derimot kartlegge forekomst av mobbing/trakassering, seksuell trakassering og seksuelle overgrep. Formålet er derfor ikke å generalisere funnene til hele populasjonen, men å kartlegge hvor mange som har opplevd det undersøkelsen spør om. </a:t>
            </a:r>
          </a:p>
        </p:txBody>
      </p:sp>
      <p:cxnSp>
        <p:nvCxnSpPr>
          <p:cNvPr id="11" name="Straight Connector 10">
            <a:extLst>
              <a:ext uri="{FF2B5EF4-FFF2-40B4-BE49-F238E27FC236}">
                <a16:creationId xmlns:a16="http://schemas.microsoft.com/office/drawing/2014/main" id="{97E793B7-053C-4A6B-8A6D-5AEB27134D8E}"/>
              </a:ext>
            </a:extLst>
          </p:cNvPr>
          <p:cNvCxnSpPr>
            <a:cxnSpLocks/>
          </p:cNvCxnSpPr>
          <p:nvPr/>
        </p:nvCxnSpPr>
        <p:spPr>
          <a:xfrm>
            <a:off x="1428750" y="1250839"/>
            <a:ext cx="9199708"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93050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4DE8E8F-3AC8-4E1C-BD77-4E472879C6C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8</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Oppsummering </a:t>
            </a:r>
          </a:p>
        </p:txBody>
      </p:sp>
    </p:spTree>
    <p:extLst>
      <p:ext uri="{BB962C8B-B14F-4D97-AF65-F5344CB8AC3E}">
        <p14:creationId xmlns:p14="http://schemas.microsoft.com/office/powerpoint/2010/main" val="3897574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normAutofit/>
          </a:bodyPr>
          <a:lstStyle/>
          <a:p>
            <a:r>
              <a:rPr lang="nb-NO" sz="1600" b="1" dirty="0"/>
              <a:t>Oppsummering </a:t>
            </a:r>
          </a:p>
          <a:p>
            <a:endParaRPr lang="nb-NO" sz="1600" b="1" dirty="0"/>
          </a:p>
        </p:txBody>
      </p:sp>
      <p:sp>
        <p:nvSpPr>
          <p:cNvPr id="3" name="Title 2">
            <a:extLst>
              <a:ext uri="{FF2B5EF4-FFF2-40B4-BE49-F238E27FC236}">
                <a16:creationId xmlns:a16="http://schemas.microsoft.com/office/drawing/2014/main" id="{2BD01FDA-9827-4707-B9F3-CA5378F9CBB9}"/>
              </a:ext>
            </a:extLst>
          </p:cNvPr>
          <p:cNvSpPr>
            <a:spLocks noGrp="1"/>
          </p:cNvSpPr>
          <p:nvPr>
            <p:ph type="title"/>
          </p:nvPr>
        </p:nvSpPr>
        <p:spPr>
          <a:xfrm>
            <a:off x="312001" y="857958"/>
            <a:ext cx="10493855" cy="369397"/>
          </a:xfrm>
        </p:spPr>
        <p:txBody>
          <a:bodyPr/>
          <a:lstStyle/>
          <a:p>
            <a:r>
              <a:rPr lang="nb-NO" sz="2667" dirty="0"/>
              <a:t>Hovedfunn </a:t>
            </a:r>
          </a:p>
        </p:txBody>
      </p:sp>
      <p:cxnSp>
        <p:nvCxnSpPr>
          <p:cNvPr id="17" name="Straight Connector 16">
            <a:extLst>
              <a:ext uri="{FF2B5EF4-FFF2-40B4-BE49-F238E27FC236}">
                <a16:creationId xmlns:a16="http://schemas.microsoft.com/office/drawing/2014/main" id="{9A8E248A-3CFC-4104-958B-5D52D7BB4733}"/>
              </a:ext>
            </a:extLst>
          </p:cNvPr>
          <p:cNvCxnSpPr>
            <a:cxnSpLocks/>
          </p:cNvCxnSpPr>
          <p:nvPr/>
        </p:nvCxnSpPr>
        <p:spPr>
          <a:xfrm flipV="1">
            <a:off x="312001" y="1885769"/>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8" name="TextBox 17">
            <a:extLst>
              <a:ext uri="{FF2B5EF4-FFF2-40B4-BE49-F238E27FC236}">
                <a16:creationId xmlns:a16="http://schemas.microsoft.com/office/drawing/2014/main" id="{A36A933E-41DB-4720-BFC2-ECF2D7AB0567}"/>
              </a:ext>
            </a:extLst>
          </p:cNvPr>
          <p:cNvSpPr txBox="1"/>
          <p:nvPr/>
        </p:nvSpPr>
        <p:spPr>
          <a:xfrm>
            <a:off x="312000" y="1520746"/>
            <a:ext cx="2369541"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Mobbing og trakassering</a:t>
            </a:r>
          </a:p>
        </p:txBody>
      </p:sp>
      <p:cxnSp>
        <p:nvCxnSpPr>
          <p:cNvPr id="19" name="Straight Connector 18">
            <a:extLst>
              <a:ext uri="{FF2B5EF4-FFF2-40B4-BE49-F238E27FC236}">
                <a16:creationId xmlns:a16="http://schemas.microsoft.com/office/drawing/2014/main" id="{E32FCBDF-C7F4-4F9C-B90A-D06A75884D45}"/>
              </a:ext>
            </a:extLst>
          </p:cNvPr>
          <p:cNvCxnSpPr>
            <a:cxnSpLocks/>
          </p:cNvCxnSpPr>
          <p:nvPr/>
        </p:nvCxnSpPr>
        <p:spPr>
          <a:xfrm flipV="1">
            <a:off x="3189388" y="1885769"/>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20" name="TextBox 19">
            <a:extLst>
              <a:ext uri="{FF2B5EF4-FFF2-40B4-BE49-F238E27FC236}">
                <a16:creationId xmlns:a16="http://schemas.microsoft.com/office/drawing/2014/main" id="{76A932E5-BFE2-4C7C-97A0-EF04CBE5472D}"/>
              </a:ext>
            </a:extLst>
          </p:cNvPr>
          <p:cNvSpPr txBox="1"/>
          <p:nvPr/>
        </p:nvSpPr>
        <p:spPr>
          <a:xfrm>
            <a:off x="3189387" y="1520367"/>
            <a:ext cx="2369541"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Seksuell trakassering</a:t>
            </a:r>
          </a:p>
        </p:txBody>
      </p:sp>
      <p:cxnSp>
        <p:nvCxnSpPr>
          <p:cNvPr id="22" name="Straight Connector 21">
            <a:extLst>
              <a:ext uri="{FF2B5EF4-FFF2-40B4-BE49-F238E27FC236}">
                <a16:creationId xmlns:a16="http://schemas.microsoft.com/office/drawing/2014/main" id="{3EBFE413-0D53-4658-94EE-D186844DDDA3}"/>
              </a:ext>
            </a:extLst>
          </p:cNvPr>
          <p:cNvCxnSpPr>
            <a:cxnSpLocks/>
          </p:cNvCxnSpPr>
          <p:nvPr/>
        </p:nvCxnSpPr>
        <p:spPr>
          <a:xfrm flipV="1">
            <a:off x="6263341" y="1885769"/>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cxnSp>
        <p:nvCxnSpPr>
          <p:cNvPr id="24" name="Straight Connector 23">
            <a:extLst>
              <a:ext uri="{FF2B5EF4-FFF2-40B4-BE49-F238E27FC236}">
                <a16:creationId xmlns:a16="http://schemas.microsoft.com/office/drawing/2014/main" id="{3C0B2E34-9A6E-4D8D-ACBE-2FF515F5D620}"/>
              </a:ext>
            </a:extLst>
          </p:cNvPr>
          <p:cNvCxnSpPr>
            <a:cxnSpLocks/>
          </p:cNvCxnSpPr>
          <p:nvPr/>
        </p:nvCxnSpPr>
        <p:spPr>
          <a:xfrm flipV="1">
            <a:off x="9358670" y="1885768"/>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25" name="TextBox 24">
            <a:extLst>
              <a:ext uri="{FF2B5EF4-FFF2-40B4-BE49-F238E27FC236}">
                <a16:creationId xmlns:a16="http://schemas.microsoft.com/office/drawing/2014/main" id="{DB1F6D2F-B4AA-485A-9487-00E58CB49309}"/>
              </a:ext>
            </a:extLst>
          </p:cNvPr>
          <p:cNvSpPr txBox="1"/>
          <p:nvPr/>
        </p:nvSpPr>
        <p:spPr>
          <a:xfrm>
            <a:off x="6263341" y="1514352"/>
            <a:ext cx="2369541"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Seksuelle overgrep</a:t>
            </a:r>
          </a:p>
        </p:txBody>
      </p:sp>
      <p:sp>
        <p:nvSpPr>
          <p:cNvPr id="26" name="TextBox 25">
            <a:extLst>
              <a:ext uri="{FF2B5EF4-FFF2-40B4-BE49-F238E27FC236}">
                <a16:creationId xmlns:a16="http://schemas.microsoft.com/office/drawing/2014/main" id="{36E05FA3-83A3-4F15-A440-EF6820BEEF83}"/>
              </a:ext>
            </a:extLst>
          </p:cNvPr>
          <p:cNvSpPr txBox="1"/>
          <p:nvPr/>
        </p:nvSpPr>
        <p:spPr>
          <a:xfrm>
            <a:off x="9358670" y="1514352"/>
            <a:ext cx="2369541"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Varsling</a:t>
            </a:r>
          </a:p>
        </p:txBody>
      </p:sp>
      <p:sp>
        <p:nvSpPr>
          <p:cNvPr id="27" name="Text Placeholder 10">
            <a:extLst>
              <a:ext uri="{FF2B5EF4-FFF2-40B4-BE49-F238E27FC236}">
                <a16:creationId xmlns:a16="http://schemas.microsoft.com/office/drawing/2014/main" id="{73A6A343-A0B2-4786-96B0-17FC127BFC83}"/>
              </a:ext>
            </a:extLst>
          </p:cNvPr>
          <p:cNvSpPr txBox="1">
            <a:spLocks/>
          </p:cNvSpPr>
          <p:nvPr/>
        </p:nvSpPr>
        <p:spPr>
          <a:xfrm>
            <a:off x="356557" y="2150709"/>
            <a:ext cx="2324984" cy="2706348"/>
          </a:xfrm>
          <a:prstGeom prst="rect">
            <a:avLst/>
          </a:prstGeom>
        </p:spPr>
        <p:txBody>
          <a:bodyPr vert="horz" lIns="73459" tIns="0" rIns="24486" bIns="0" rtlCol="0">
            <a:noAutofit/>
          </a:bodyPr>
          <a:lstStyle>
            <a:lvl1pPr marL="0" indent="0" algn="l" defTabSz="1232345" rtl="0" eaLnBrk="1" latinLnBrk="0" hangingPunct="1">
              <a:lnSpc>
                <a:spcPct val="100000"/>
              </a:lnSpc>
              <a:spcBef>
                <a:spcPts val="400"/>
              </a:spcBef>
              <a:spcAft>
                <a:spcPts val="400"/>
              </a:spcAft>
              <a:buFont typeface="Arial" panose="020B0604020202020204" pitchFamily="34" charset="0"/>
              <a:buNone/>
              <a:defRPr sz="2000" kern="1200" cap="all" baseline="0">
                <a:solidFill>
                  <a:schemeClr val="tx1"/>
                </a:solidFill>
                <a:latin typeface="+mn-lt"/>
                <a:ea typeface="+mn-ea"/>
                <a:cs typeface="+mn-cs"/>
              </a:defRPr>
            </a:lvl1pPr>
            <a:lvl2pPr marL="4320" indent="0" algn="l" defTabSz="1232345"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2pPr>
            <a:lvl3pPr marL="249063" indent="-249063"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3pPr>
            <a:lvl4pPr marL="575867" indent="-254822"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4pPr>
            <a:lvl5pPr marL="809092" indent="-234666" algn="l" defTabSz="1232345" rtl="0" eaLnBrk="1" latinLnBrk="0" hangingPunct="1">
              <a:lnSpc>
                <a:spcPct val="100000"/>
              </a:lnSpc>
              <a:spcBef>
                <a:spcPts val="400"/>
              </a:spcBef>
              <a:spcAft>
                <a:spcPts val="400"/>
              </a:spcAft>
              <a:buSzPct val="85000"/>
              <a:buFont typeface="Arial" panose="020B0604020202020204" pitchFamily="34" charset="0"/>
              <a:buChar char="•"/>
              <a:defRPr sz="16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lvl="1"/>
            <a:r>
              <a:rPr lang="nb-NO" sz="1100" dirty="0">
                <a:solidFill>
                  <a:srgbClr val="636363"/>
                </a:solidFill>
              </a:rPr>
              <a:t>For USN svarer 14 % av respondentene at de har blitt mobbet eller trakassert i sitt nåværende arbeidsforhold de siste 12 månedene. </a:t>
            </a:r>
          </a:p>
          <a:p>
            <a:pPr lvl="1"/>
            <a:r>
              <a:rPr lang="nb-NO" sz="1100" dirty="0">
                <a:solidFill>
                  <a:srgbClr val="636363"/>
                </a:solidFill>
              </a:rPr>
              <a:t>3 av 10 som mobbes eller trakasseres, utsettes for dette månedlig eller oftere.</a:t>
            </a:r>
          </a:p>
          <a:p>
            <a:pPr lvl="1"/>
            <a:r>
              <a:rPr lang="nb-NO" sz="1100" dirty="0">
                <a:solidFill>
                  <a:srgbClr val="636363"/>
                </a:solidFill>
              </a:rPr>
              <a:t>15 % av de som blir mobbet eller trakassert, blir dette på grunn av sitt kjønn</a:t>
            </a:r>
          </a:p>
          <a:p>
            <a:pPr lvl="1"/>
            <a:r>
              <a:rPr lang="nb-NO" sz="1100" dirty="0">
                <a:solidFill>
                  <a:srgbClr val="636363"/>
                </a:solidFill>
              </a:rPr>
              <a:t>73 % av de som mobbes eller trakasseres, utsettes for verbal trakassering.</a:t>
            </a:r>
          </a:p>
          <a:p>
            <a:pPr lvl="1"/>
            <a:r>
              <a:rPr lang="nb-NO" sz="1100" dirty="0">
                <a:solidFill>
                  <a:srgbClr val="636363"/>
                </a:solidFill>
              </a:rPr>
              <a:t>38 % av de som opplever dette, blir utsatt for det av en sideordnet kollega.</a:t>
            </a:r>
          </a:p>
        </p:txBody>
      </p:sp>
      <p:sp>
        <p:nvSpPr>
          <p:cNvPr id="28" name="Text Placeholder 11">
            <a:extLst>
              <a:ext uri="{FF2B5EF4-FFF2-40B4-BE49-F238E27FC236}">
                <a16:creationId xmlns:a16="http://schemas.microsoft.com/office/drawing/2014/main" id="{3CB79005-4633-4607-BB6D-B7DA3CBAC329}"/>
              </a:ext>
            </a:extLst>
          </p:cNvPr>
          <p:cNvSpPr txBox="1">
            <a:spLocks/>
          </p:cNvSpPr>
          <p:nvPr/>
        </p:nvSpPr>
        <p:spPr>
          <a:xfrm>
            <a:off x="3220966" y="2149951"/>
            <a:ext cx="2306381" cy="2635508"/>
          </a:xfrm>
          <a:prstGeom prst="rect">
            <a:avLst/>
          </a:prstGeom>
        </p:spPr>
        <p:txBody>
          <a:bodyPr vert="horz" lIns="73459" tIns="0" rIns="24486" bIns="0" rtlCol="0">
            <a:noAutofit/>
          </a:bodyPr>
          <a:lstStyle>
            <a:lvl1pPr marL="0" indent="0" algn="l" defTabSz="1232345" rtl="0" eaLnBrk="1" latinLnBrk="0" hangingPunct="1">
              <a:lnSpc>
                <a:spcPct val="100000"/>
              </a:lnSpc>
              <a:spcBef>
                <a:spcPts val="400"/>
              </a:spcBef>
              <a:spcAft>
                <a:spcPts val="400"/>
              </a:spcAft>
              <a:buFont typeface="Arial" panose="020B0604020202020204" pitchFamily="34" charset="0"/>
              <a:buNone/>
              <a:defRPr sz="2000" kern="1200" cap="all" baseline="0">
                <a:solidFill>
                  <a:schemeClr val="tx1"/>
                </a:solidFill>
                <a:latin typeface="+mn-lt"/>
                <a:ea typeface="+mn-ea"/>
                <a:cs typeface="+mn-cs"/>
              </a:defRPr>
            </a:lvl1pPr>
            <a:lvl2pPr marL="4320" indent="0" algn="l" defTabSz="1232345"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2pPr>
            <a:lvl3pPr marL="249063" indent="-249063"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3pPr>
            <a:lvl4pPr marL="575867" indent="-254822"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4pPr>
            <a:lvl5pPr marL="809092" indent="-234666" algn="l" defTabSz="1232345" rtl="0" eaLnBrk="1" latinLnBrk="0" hangingPunct="1">
              <a:lnSpc>
                <a:spcPct val="100000"/>
              </a:lnSpc>
              <a:spcBef>
                <a:spcPts val="400"/>
              </a:spcBef>
              <a:spcAft>
                <a:spcPts val="400"/>
              </a:spcAft>
              <a:buSzPct val="85000"/>
              <a:buFont typeface="Arial" panose="020B0604020202020204" pitchFamily="34" charset="0"/>
              <a:buChar char="•"/>
              <a:defRPr sz="16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lvl="1">
              <a:defRPr/>
            </a:pPr>
            <a:r>
              <a:rPr lang="nb-NO" sz="1100" dirty="0">
                <a:solidFill>
                  <a:srgbClr val="636363"/>
                </a:solidFill>
              </a:rPr>
              <a:t>1 % av respondentene fra USN har blitt seksuelt trakassert i løpet av de siste 12 måneder, i sitt nåværende arbeidsforhold. Dette utgjør totalt 10 personer.</a:t>
            </a:r>
          </a:p>
          <a:p>
            <a:pPr lvl="1">
              <a:defRPr/>
            </a:pPr>
            <a:r>
              <a:rPr lang="nb-NO" sz="1100" dirty="0">
                <a:solidFill>
                  <a:srgbClr val="636363"/>
                </a:solidFill>
              </a:rPr>
              <a:t>6 av disse 10 blir utsatt for seksuell trakassering en sjelden gang.</a:t>
            </a:r>
          </a:p>
          <a:p>
            <a:pPr lvl="1">
              <a:defRPr/>
            </a:pPr>
            <a:r>
              <a:rPr lang="nb-NO" sz="1100" dirty="0">
                <a:solidFill>
                  <a:srgbClr val="636363"/>
                </a:solidFill>
              </a:rPr>
              <a:t>5 av disse 10 er utsatt for fysisk seksuell trakassering.</a:t>
            </a:r>
          </a:p>
          <a:p>
            <a:pPr lvl="1">
              <a:defRPr/>
            </a:pPr>
            <a:r>
              <a:rPr lang="nb-NO" sz="1100" dirty="0">
                <a:solidFill>
                  <a:srgbClr val="636363"/>
                </a:solidFill>
              </a:rPr>
              <a:t>Av de 10 som er utsatt for dette, oppgir 6 at det var en sideordnet kollega som utsatte dem for det.</a:t>
            </a:r>
          </a:p>
          <a:p>
            <a:pPr lvl="1">
              <a:defRPr/>
            </a:pPr>
            <a:r>
              <a:rPr lang="nb-NO" sz="1100" dirty="0">
                <a:solidFill>
                  <a:srgbClr val="636363"/>
                </a:solidFill>
              </a:rPr>
              <a:t>9 av de 10 som er utsatt for seksuell trakassering, ble dette av en mann.</a:t>
            </a:r>
          </a:p>
        </p:txBody>
      </p:sp>
      <p:sp>
        <p:nvSpPr>
          <p:cNvPr id="29" name="Text Placeholder 22">
            <a:extLst>
              <a:ext uri="{FF2B5EF4-FFF2-40B4-BE49-F238E27FC236}">
                <a16:creationId xmlns:a16="http://schemas.microsoft.com/office/drawing/2014/main" id="{DAECB5D1-8208-4BDB-B396-E1D4E3F09A1A}"/>
              </a:ext>
            </a:extLst>
          </p:cNvPr>
          <p:cNvSpPr txBox="1">
            <a:spLocks/>
          </p:cNvSpPr>
          <p:nvPr/>
        </p:nvSpPr>
        <p:spPr>
          <a:xfrm>
            <a:off x="6263341" y="2150709"/>
            <a:ext cx="2324984" cy="2706348"/>
          </a:xfrm>
          <a:prstGeom prst="rect">
            <a:avLst/>
          </a:prstGeom>
        </p:spPr>
        <p:txBody>
          <a:bodyPr vert="horz" lIns="73459" tIns="0" rIns="24486" bIns="0" rtlCol="0">
            <a:noAutofit/>
          </a:bodyPr>
          <a:lstStyle>
            <a:lvl1pPr marL="0" indent="0" algn="l" defTabSz="1232345" rtl="0" eaLnBrk="1" latinLnBrk="0" hangingPunct="1">
              <a:lnSpc>
                <a:spcPct val="100000"/>
              </a:lnSpc>
              <a:spcBef>
                <a:spcPts val="400"/>
              </a:spcBef>
              <a:spcAft>
                <a:spcPts val="400"/>
              </a:spcAft>
              <a:buFont typeface="Arial" panose="020B0604020202020204" pitchFamily="34" charset="0"/>
              <a:buNone/>
              <a:defRPr sz="2000" kern="1200" cap="all" baseline="0">
                <a:solidFill>
                  <a:schemeClr val="tx1"/>
                </a:solidFill>
                <a:latin typeface="+mn-lt"/>
                <a:ea typeface="+mn-ea"/>
                <a:cs typeface="+mn-cs"/>
              </a:defRPr>
            </a:lvl1pPr>
            <a:lvl2pPr marL="4320" indent="0" algn="l" defTabSz="1232345"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2pPr>
            <a:lvl3pPr marL="249063" indent="-249063"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3pPr>
            <a:lvl4pPr marL="575867" indent="-254822"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4pPr>
            <a:lvl5pPr marL="809092" indent="-234666" algn="l" defTabSz="1232345" rtl="0" eaLnBrk="1" latinLnBrk="0" hangingPunct="1">
              <a:lnSpc>
                <a:spcPct val="100000"/>
              </a:lnSpc>
              <a:spcBef>
                <a:spcPts val="400"/>
              </a:spcBef>
              <a:spcAft>
                <a:spcPts val="400"/>
              </a:spcAft>
              <a:buSzPct val="85000"/>
              <a:buFont typeface="Arial" panose="020B0604020202020204" pitchFamily="34" charset="0"/>
              <a:buChar char="•"/>
              <a:defRPr sz="16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lvl="1">
              <a:defRPr/>
            </a:pPr>
            <a:r>
              <a:rPr lang="nb-NO" sz="1100" dirty="0">
                <a:solidFill>
                  <a:srgbClr val="636363"/>
                </a:solidFill>
              </a:rPr>
              <a:t>Ingen svarer at de har, i sitt nåværende arbeidsforhold, opplevd at noen har skaffet seg seksuell omgang med dem ved bruk av vold, eller har følt seg tvunget, truet eller presset til seksuell omgang.</a:t>
            </a:r>
          </a:p>
          <a:p>
            <a:pPr lvl="1">
              <a:defRPr/>
            </a:pPr>
            <a:r>
              <a:rPr lang="nb-NO" sz="1100" dirty="0">
                <a:solidFill>
                  <a:srgbClr val="636363"/>
                </a:solidFill>
              </a:rPr>
              <a:t>Én respondent oppgir at de ikke er sikre eller ikke vet om de har opplevd dette.</a:t>
            </a:r>
          </a:p>
        </p:txBody>
      </p:sp>
      <p:sp>
        <p:nvSpPr>
          <p:cNvPr id="30" name="Text Placeholder 22">
            <a:extLst>
              <a:ext uri="{FF2B5EF4-FFF2-40B4-BE49-F238E27FC236}">
                <a16:creationId xmlns:a16="http://schemas.microsoft.com/office/drawing/2014/main" id="{BEA50034-6BB9-4A2D-94B3-672DF2890AB3}"/>
              </a:ext>
            </a:extLst>
          </p:cNvPr>
          <p:cNvSpPr txBox="1">
            <a:spLocks/>
          </p:cNvSpPr>
          <p:nvPr/>
        </p:nvSpPr>
        <p:spPr>
          <a:xfrm>
            <a:off x="9259357" y="2149951"/>
            <a:ext cx="2677119" cy="3385327"/>
          </a:xfrm>
          <a:prstGeom prst="rect">
            <a:avLst/>
          </a:prstGeom>
        </p:spPr>
        <p:txBody>
          <a:bodyPr vert="horz" lIns="97945" tIns="0" rIns="32648" bIns="0" rtlCol="0">
            <a:no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5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nb-NO" sz="1100" dirty="0">
                <a:solidFill>
                  <a:srgbClr val="636363"/>
                </a:solidFill>
              </a:rPr>
              <a:t>Rett under halvparten av respondentene ved USN vet hvor de finner varslings-( si ifra-systemet på sin UH-institusjon. </a:t>
            </a:r>
          </a:p>
          <a:p>
            <a:pPr lvl="1"/>
            <a:r>
              <a:rPr lang="nb-NO" sz="1100" dirty="0">
                <a:solidFill>
                  <a:srgbClr val="636363"/>
                </a:solidFill>
              </a:rPr>
              <a:t>81 % av respondentene med leder- og personalansvar vet hvor de finner varslingssystemet.</a:t>
            </a:r>
          </a:p>
          <a:p>
            <a:pPr lvl="1"/>
            <a:r>
              <a:rPr lang="nb-NO" sz="1100" dirty="0">
                <a:solidFill>
                  <a:srgbClr val="636363"/>
                </a:solidFill>
              </a:rPr>
              <a:t>1 av 10 har meldt fra om kritikkverdige forhold som har berørt dem selv. Av de som har blitt mobbet eller trakassert, har kun 46 % meldt fra om kritikkverdige forhold.</a:t>
            </a:r>
          </a:p>
          <a:p>
            <a:pPr lvl="1"/>
            <a:r>
              <a:rPr lang="nb-NO" sz="1100" dirty="0">
                <a:solidFill>
                  <a:srgbClr val="636363"/>
                </a:solidFill>
              </a:rPr>
              <a:t>8 % av respondentene har meldt fra om kritikkverdige forhold som har berørt andre enn dem selv i løpet av de 12 siste månedene.</a:t>
            </a:r>
          </a:p>
        </p:txBody>
      </p:sp>
    </p:spTree>
    <p:extLst>
      <p:ext uri="{BB962C8B-B14F-4D97-AF65-F5344CB8AC3E}">
        <p14:creationId xmlns:p14="http://schemas.microsoft.com/office/powerpoint/2010/main" val="2161562789"/>
      </p:ext>
    </p:extLst>
  </p:cSld>
  <p:clrMapOvr>
    <a:masterClrMapping/>
  </p:clrMapOvr>
</p:sld>
</file>

<file path=ppt/theme/theme1.xml><?xml version="1.0" encoding="utf-8"?>
<a:theme xmlns:a="http://schemas.openxmlformats.org/drawingml/2006/main" name="PPT Template - Ipsos Marketing wide">
  <a:themeElements>
    <a:clrScheme name="IpsosCURRENT">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2700">
          <a:solidFill>
            <a:schemeClr val="bg2"/>
          </a:solidFill>
          <a:round/>
          <a:headEnd/>
          <a:tailEnd/>
        </a:ln>
        <a:effectLst/>
        <a:extLst>
          <a:ext uri="{909E8E84-426E-40DD-AFC4-6F175D3DCCD1}">
            <a14:hiddenFill xmlns:a14="http://schemas.microsoft.com/office/drawing/2010/main">
              <a:noFill/>
            </a14:hiddenFill>
          </a:ext>
        </a:extLst>
      </a:spPr>
      <a:bodyPr/>
      <a:lstStyle/>
    </a:lnDef>
    <a:txDef>
      <a:spPr/>
      <a:bodyPr vert="horz" wrap="square" lIns="0" tIns="0" rIns="0" bIns="0" rtlCol="0">
        <a:spAutoFit/>
      </a:bodyPr>
      <a:lstStyle>
        <a:defPPr marL="4763">
          <a:defRPr sz="11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4198</TotalTime>
  <Words>3780</Words>
  <Application>Microsoft Office PowerPoint</Application>
  <PresentationFormat>Widescreen</PresentationFormat>
  <Paragraphs>355</Paragraphs>
  <Slides>33</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BrowalliaUPC</vt:lpstr>
      <vt:lpstr>Calibri</vt:lpstr>
      <vt:lpstr>Wingdings</vt:lpstr>
      <vt:lpstr>PPT Template - Ipsos Marketing wide</vt:lpstr>
      <vt:lpstr>mobbing og trakassering ved Universitetet i Sørøst-Norge</vt:lpstr>
      <vt:lpstr>Innhold</vt:lpstr>
      <vt:lpstr>PowerPoint Presentation</vt:lpstr>
      <vt:lpstr>PowerPoint Presentation</vt:lpstr>
      <vt:lpstr>PowerPoint Presentation</vt:lpstr>
      <vt:lpstr>PowerPoint Presentation</vt:lpstr>
      <vt:lpstr>PowerPoint Presentation</vt:lpstr>
      <vt:lpstr>PowerPoint Presentation</vt:lpstr>
      <vt:lpstr>Hovedfunn </vt:lpstr>
      <vt:lpstr>PowerPoint Presentation</vt:lpstr>
      <vt:lpstr>Har du blitt mobbet eller trakassert i ditt nåværende arbeidsforhold i løpet av de siste 12 månedene?                                             </vt:lpstr>
      <vt:lpstr>Hvor ofte har du blitt mobbet eller trakassert i ditt nåværende arbeidsforhold de siste 12 månedene?                                             </vt:lpstr>
      <vt:lpstr>Har du blitt mobbet eller trakassert i ditt nåværende arbeidsforhold med bakgrunn i ett eller flere av disse grunnlagene i løpet av de siste 12 månedene?                                              </vt:lpstr>
      <vt:lpstr>Hvilken eller hvilke former for mobbing eller trakassering har du blitt utsatt for i ditt nåværende arbeidsforhold i løpet av de siste 12 månedene?                                             </vt:lpstr>
      <vt:lpstr>Hvem utsatte deg for mobbing eller trakassering i ditt nåværende arbeidsforhold i løpet av de siste 12 månedene?                                             </vt:lpstr>
      <vt:lpstr>PowerPoint Presentation</vt:lpstr>
      <vt:lpstr>Har du blitt utsatt for seksuell trakassering i ditt nåværende arbeidsforhold i de siste 12 måneder?                                             </vt:lpstr>
      <vt:lpstr>Hvor ofte har du blitt utsatt for seksuell trakassering i ditt nåværende arbeidsforhold de siste 12 månedene?                                             </vt:lpstr>
      <vt:lpstr>Hvilken eller hvilke former for seksuell trakassering har du blitt utsatt for i ditt nåværende arbeidsforhold i løpet av de siste 12 månedene?                                             </vt:lpstr>
      <vt:lpstr>Hvem utsatte deg for dette?                                             </vt:lpstr>
      <vt:lpstr>Var den som utsatte deg for dette:</vt:lpstr>
      <vt:lpstr>PowerPoint Presentation</vt:lpstr>
      <vt:lpstr>Har du i løpet av de siste 12 måneder, i ditt nåværende arbeidsforhold, opplevd at noen har skaffet seg seksuell omgang med deg ved bruk av vold, eller har du følt deg tvunget, truet eller presset til seksuell omgang? </vt:lpstr>
      <vt:lpstr>PowerPoint Presentation</vt:lpstr>
      <vt:lpstr>Vet du hvor du finner varslings-/si ifra-systemet på din UH-institusjon?                                             </vt:lpstr>
      <vt:lpstr>Har du meldt fra om kritikkverdige forhold som har berørt deg i ditt nåværende arbeidsforhold de siste 12 måneder?                                             </vt:lpstr>
      <vt:lpstr>Har du meldt fra om kritikkverdige forhold som har berørt andre enn deg i ditt nåværende arbeidsforhold de siste 12 måneder?                                             </vt:lpstr>
      <vt:lpstr>PowerPoint Presentation</vt:lpstr>
      <vt:lpstr>Har du fast eller midlertidig stilling?                                             </vt:lpstr>
      <vt:lpstr>Hvilken ansettelseskategori er du ansatt i?</vt:lpstr>
      <vt:lpstr>Hvilket kjønn har du?                                             </vt:lpstr>
      <vt:lpstr>Kontakt Ipsos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Holmefjord</dc:creator>
  <cp:lastModifiedBy>Knut Jul Meland</cp:lastModifiedBy>
  <cp:revision>341</cp:revision>
  <dcterms:created xsi:type="dcterms:W3CDTF">2018-03-07T12:52:32Z</dcterms:created>
  <dcterms:modified xsi:type="dcterms:W3CDTF">2019-08-22T09:47:09Z</dcterms:modified>
  <cp:contentStatus/>
</cp:coreProperties>
</file>